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56" r:id="rId2"/>
    <p:sldId id="312" r:id="rId3"/>
    <p:sldId id="295" r:id="rId4"/>
    <p:sldId id="375" r:id="rId5"/>
    <p:sldId id="443" r:id="rId6"/>
    <p:sldId id="452" r:id="rId7"/>
    <p:sldId id="444" r:id="rId8"/>
    <p:sldId id="445" r:id="rId9"/>
    <p:sldId id="446" r:id="rId10"/>
    <p:sldId id="447" r:id="rId11"/>
    <p:sldId id="453" r:id="rId12"/>
    <p:sldId id="454" r:id="rId13"/>
    <p:sldId id="455" r:id="rId14"/>
    <p:sldId id="504" r:id="rId15"/>
    <p:sldId id="505" r:id="rId16"/>
    <p:sldId id="456" r:id="rId17"/>
    <p:sldId id="506" r:id="rId18"/>
    <p:sldId id="507" r:id="rId19"/>
    <p:sldId id="508" r:id="rId20"/>
    <p:sldId id="509" r:id="rId21"/>
    <p:sldId id="510" r:id="rId22"/>
    <p:sldId id="511" r:id="rId23"/>
    <p:sldId id="512" r:id="rId24"/>
    <p:sldId id="513" r:id="rId25"/>
    <p:sldId id="515" r:id="rId26"/>
    <p:sldId id="516" r:id="rId27"/>
    <p:sldId id="440" r:id="rId28"/>
    <p:sldId id="477" r:id="rId29"/>
    <p:sldId id="517" r:id="rId30"/>
    <p:sldId id="478" r:id="rId31"/>
    <p:sldId id="518" r:id="rId32"/>
    <p:sldId id="479" r:id="rId33"/>
    <p:sldId id="519" r:id="rId34"/>
    <p:sldId id="485" r:id="rId35"/>
    <p:sldId id="520" r:id="rId36"/>
    <p:sldId id="521" r:id="rId37"/>
    <p:sldId id="522" r:id="rId38"/>
    <p:sldId id="523" r:id="rId39"/>
    <p:sldId id="524" r:id="rId40"/>
    <p:sldId id="526" r:id="rId41"/>
  </p:sldIdLst>
  <p:sldSz cx="9144000" cy="6858000" type="screen4x3"/>
  <p:notesSz cx="7315200" cy="9601200"/>
  <p:custDataLst>
    <p:tags r:id="rId43"/>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663300"/>
    <a:srgbClr val="C329B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254" autoAdjust="0"/>
  </p:normalViewPr>
  <p:slideViewPr>
    <p:cSldViewPr>
      <p:cViewPr>
        <p:scale>
          <a:sx n="40" d="100"/>
          <a:sy n="40" d="100"/>
        </p:scale>
        <p:origin x="-810" y="-58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F3704E20-C25C-47C4-B969-86E669F7D982}" type="datetimeFigureOut">
              <a:rPr lang="en-US"/>
              <a:pPr>
                <a:defRPr/>
              </a:pPr>
              <a:t>4/23/2013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BBDC8BF1-6700-46EF-916C-3F55B966F52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confuses right and left in division (mixed</a:t>
            </a:r>
            <a:r>
              <a:rPr lang="en-US" baseline="0" dirty="0" smtClean="0"/>
              <a:t> up with addition, subtraction and multiplication)</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omission of 0 in the quotient – place value concern</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missing</a:t>
            </a:r>
            <a:r>
              <a:rPr lang="en-US" baseline="0" dirty="0" smtClean="0"/>
              <a:t> remainder</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Early instruction</a:t>
            </a:r>
            <a:r>
              <a:rPr lang="en-US" baseline="0" dirty="0" smtClean="0"/>
              <a:t> must focus on the conceptual that multiplication is a shorthand notation for denoting multiple addition</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Where</a:t>
            </a:r>
            <a:r>
              <a:rPr lang="en-US" baseline="0" dirty="0" smtClean="0"/>
              <a:t> did the child breakdown in this multiplication problem? </a:t>
            </a:r>
          </a:p>
          <a:p>
            <a:r>
              <a:rPr lang="en-US" baseline="0" dirty="0" smtClean="0"/>
              <a:t>The child recycles the “carry” number when multiplying the 10’s place. 10X5 + 3 --- the 3 is the extra tens from multiplying 9x4</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regrouping</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doesn’t understand the columns</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wrong</a:t>
            </a:r>
            <a:r>
              <a:rPr lang="en-US" baseline="0" dirty="0" smtClean="0"/>
              <a:t> with these number lines?</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BE12B76F-B0D7-43E8-825F-A14A354FE552}" type="datetimeFigureOut">
              <a:rPr lang="en-US"/>
              <a:pPr>
                <a:defRPr/>
              </a:pPr>
              <a:t>4/23/2013</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6B41D74E-8EBA-4692-A567-3DEECBC6E98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3AD4CF6-462C-4D69-A74A-5098F4C845F4}" type="datetimeFigureOut">
              <a:rPr lang="en-US"/>
              <a:pPr>
                <a:defRPr/>
              </a:pPr>
              <a:t>4/23/2013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EBC0A07-7ED8-462A-8FFC-989518E593F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95AB4E-F252-42EE-A428-531E42AD037C}" type="datetimeFigureOut">
              <a:rPr lang="en-US"/>
              <a:pPr>
                <a:defRPr/>
              </a:pPr>
              <a:t>4/23/2013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1CEE074-71B2-4B54-BEE9-2C39268F03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9A6858C-94DD-4219-BE95-C578B40ECAEC}" type="datetimeFigureOut">
              <a:rPr lang="en-US"/>
              <a:pPr>
                <a:defRPr/>
              </a:pPr>
              <a:t>4/23/2013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656C7E8-A57F-4930-A07A-D6EB3B87FC5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1253B426-0FF3-4C8B-8455-9B8BBC126D87}" type="datetimeFigureOut">
              <a:rPr lang="en-US"/>
              <a:pPr>
                <a:defRPr/>
              </a:pPr>
              <a:t>4/23/2013</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B941F8F7-1398-4E06-A17D-71B70547902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92054BA-0F23-4327-BA4B-26CB1F9CB5E2}" type="datetimeFigureOut">
              <a:rPr lang="en-US"/>
              <a:pPr>
                <a:defRPr/>
              </a:pPr>
              <a:t>4/23/2013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4BD425A-A8F4-49AC-83C6-2A1F88D9B2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6CE5DAB6-0419-4DDD-8AA9-0350BD39A9A6}" type="datetimeFigureOut">
              <a:rPr lang="en-US"/>
              <a:pPr>
                <a:defRPr/>
              </a:pPr>
              <a:t>4/23/2013</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79FE7DCF-0AA0-44C6-ADFD-DF53B394B6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C396978-B03F-4EE4-8FE1-A6742A7C087D}" type="datetimeFigureOut">
              <a:rPr lang="en-US"/>
              <a:pPr>
                <a:defRPr/>
              </a:pPr>
              <a:t>4/23/2013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E2046E3-D041-4D11-9A05-B1B91E59E88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DAD458A-BCE1-446B-86E8-CAA10C802782}" type="datetimeFigureOut">
              <a:rPr lang="en-US"/>
              <a:pPr>
                <a:defRPr/>
              </a:pPr>
              <a:t>4/23/2013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E3DE8A5-BB14-4CDE-9CF4-77225FA34BE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0DDDC92F-8CEA-434B-B4B2-F6111C84C716}" type="datetimeFigureOut">
              <a:rPr lang="en-US"/>
              <a:pPr>
                <a:defRPr/>
              </a:pPr>
              <a:t>4/23/2013</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CF87B99-56D4-4446-B2ED-525ACA921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4E53F568-93F5-4749-9DCB-A6B5E5938604}" type="datetimeFigureOut">
              <a:rPr lang="en-US"/>
              <a:pPr>
                <a:defRPr/>
              </a:pPr>
              <a:t>4/23/2013</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98BF2E31-9DBF-4347-A5DA-0828272826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A8FAC8F4-F737-4F2C-A2B9-BF909F61B64D}" type="datetimeFigureOut">
              <a:rPr lang="en-US"/>
              <a:pPr>
                <a:defRPr/>
              </a:pPr>
              <a:t>4/23/2013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3B790F3B-3FAC-462A-BCB1-BCF278E8E8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700" r:id="rId8"/>
    <p:sldLayoutId id="2147483701" r:id="rId9"/>
    <p:sldLayoutId id="2147483696" r:id="rId10"/>
    <p:sldLayoutId id="214748369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www.amazon.com/gp/product/images/0132820609/ref=dp_image_0?ie=UTF8&amp;n=283155&amp;s=books"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p:txBody>
          <a:bodyPr/>
          <a:lstStyle/>
          <a:p>
            <a:pPr eaLnBrk="1" hangingPunct="1"/>
            <a:endParaRPr lang="en-US" dirty="0" smtClean="0"/>
          </a:p>
          <a:p>
            <a:pPr eaLnBrk="1" hangingPunct="1"/>
            <a:r>
              <a:rPr lang="en-US" dirty="0" smtClean="0"/>
              <a:t>April </a:t>
            </a:r>
            <a:r>
              <a:rPr lang="en-US" dirty="0" smtClean="0"/>
              <a:t>23, </a:t>
            </a:r>
            <a:r>
              <a:rPr lang="en-US" dirty="0" smtClean="0"/>
              <a:t>2013</a:t>
            </a:r>
          </a:p>
          <a:p>
            <a:pPr eaLnBrk="1" hangingPunct="1"/>
            <a:r>
              <a:rPr lang="en-US" dirty="0" smtClean="0"/>
              <a:t>4:30-6:30</a:t>
            </a:r>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t>Specially Designed Instruction in Math PDU Session Seven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column addition  </a:t>
            </a:r>
            <a:endParaRPr lang="en-US" dirty="0"/>
          </a:p>
        </p:txBody>
      </p:sp>
      <p:sp>
        <p:nvSpPr>
          <p:cNvPr id="4" name="Rectangle 3"/>
          <p:cNvSpPr/>
          <p:nvPr/>
        </p:nvSpPr>
        <p:spPr>
          <a:xfrm>
            <a:off x="3902585" y="2967335"/>
            <a:ext cx="1338829"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17</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x5</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Freeform 4"/>
          <p:cNvSpPr/>
          <p:nvPr/>
        </p:nvSpPr>
        <p:spPr>
          <a:xfrm>
            <a:off x="3783724" y="2569779"/>
            <a:ext cx="380208" cy="442087"/>
          </a:xfrm>
          <a:custGeom>
            <a:avLst/>
            <a:gdLst>
              <a:gd name="connsiteX0" fmla="*/ 0 w 380208"/>
              <a:gd name="connsiteY0" fmla="*/ 63062 h 442087"/>
              <a:gd name="connsiteX1" fmla="*/ 31531 w 380208"/>
              <a:gd name="connsiteY1" fmla="*/ 15766 h 442087"/>
              <a:gd name="connsiteX2" fmla="*/ 78828 w 380208"/>
              <a:gd name="connsiteY2" fmla="*/ 0 h 442087"/>
              <a:gd name="connsiteX3" fmla="*/ 268014 w 380208"/>
              <a:gd name="connsiteY3" fmla="*/ 15766 h 442087"/>
              <a:gd name="connsiteX4" fmla="*/ 204952 w 380208"/>
              <a:gd name="connsiteY4" fmla="*/ 110359 h 442087"/>
              <a:gd name="connsiteX5" fmla="*/ 126124 w 380208"/>
              <a:gd name="connsiteY5" fmla="*/ 189187 h 442087"/>
              <a:gd name="connsiteX6" fmla="*/ 110359 w 380208"/>
              <a:gd name="connsiteY6" fmla="*/ 236483 h 442087"/>
              <a:gd name="connsiteX7" fmla="*/ 204952 w 380208"/>
              <a:gd name="connsiteY7" fmla="*/ 204952 h 442087"/>
              <a:gd name="connsiteX8" fmla="*/ 252248 w 380208"/>
              <a:gd name="connsiteY8" fmla="*/ 189187 h 442087"/>
              <a:gd name="connsiteX9" fmla="*/ 362607 w 380208"/>
              <a:gd name="connsiteY9" fmla="*/ 204952 h 442087"/>
              <a:gd name="connsiteX10" fmla="*/ 378373 w 380208"/>
              <a:gd name="connsiteY10" fmla="*/ 252249 h 442087"/>
              <a:gd name="connsiteX11" fmla="*/ 299545 w 380208"/>
              <a:gd name="connsiteY11" fmla="*/ 362607 h 442087"/>
              <a:gd name="connsiteX12" fmla="*/ 268014 w 380208"/>
              <a:gd name="connsiteY12" fmla="*/ 409904 h 442087"/>
              <a:gd name="connsiteX13" fmla="*/ 204952 w 380208"/>
              <a:gd name="connsiteY13" fmla="*/ 425669 h 442087"/>
              <a:gd name="connsiteX14" fmla="*/ 63062 w 380208"/>
              <a:gd name="connsiteY14" fmla="*/ 441435 h 44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0208" h="442087">
                <a:moveTo>
                  <a:pt x="0" y="63062"/>
                </a:moveTo>
                <a:cubicBezTo>
                  <a:pt x="10510" y="47297"/>
                  <a:pt x="16735" y="27602"/>
                  <a:pt x="31531" y="15766"/>
                </a:cubicBezTo>
                <a:cubicBezTo>
                  <a:pt x="44508" y="5385"/>
                  <a:pt x="62209" y="0"/>
                  <a:pt x="78828" y="0"/>
                </a:cubicBezTo>
                <a:cubicBezTo>
                  <a:pt x="142109" y="0"/>
                  <a:pt x="204952" y="10511"/>
                  <a:pt x="268014" y="15766"/>
                </a:cubicBezTo>
                <a:cubicBezTo>
                  <a:pt x="237493" y="168365"/>
                  <a:pt x="284798" y="50474"/>
                  <a:pt x="204952" y="110359"/>
                </a:cubicBezTo>
                <a:cubicBezTo>
                  <a:pt x="175224" y="132655"/>
                  <a:pt x="126124" y="189187"/>
                  <a:pt x="126124" y="189187"/>
                </a:cubicBezTo>
                <a:cubicBezTo>
                  <a:pt x="120869" y="204952"/>
                  <a:pt x="94064" y="233224"/>
                  <a:pt x="110359" y="236483"/>
                </a:cubicBezTo>
                <a:cubicBezTo>
                  <a:pt x="142950" y="243001"/>
                  <a:pt x="173421" y="215462"/>
                  <a:pt x="204952" y="204952"/>
                </a:cubicBezTo>
                <a:lnTo>
                  <a:pt x="252248" y="189187"/>
                </a:lnTo>
                <a:cubicBezTo>
                  <a:pt x="289034" y="194442"/>
                  <a:pt x="329370" y="188334"/>
                  <a:pt x="362607" y="204952"/>
                </a:cubicBezTo>
                <a:cubicBezTo>
                  <a:pt x="377471" y="212384"/>
                  <a:pt x="380208" y="235732"/>
                  <a:pt x="378373" y="252249"/>
                </a:cubicBezTo>
                <a:cubicBezTo>
                  <a:pt x="367055" y="354119"/>
                  <a:pt x="365639" y="340577"/>
                  <a:pt x="299545" y="362607"/>
                </a:cubicBezTo>
                <a:cubicBezTo>
                  <a:pt x="289035" y="378373"/>
                  <a:pt x="283780" y="399394"/>
                  <a:pt x="268014" y="409904"/>
                </a:cubicBezTo>
                <a:cubicBezTo>
                  <a:pt x="249985" y="421923"/>
                  <a:pt x="226325" y="422107"/>
                  <a:pt x="204952" y="425669"/>
                </a:cubicBezTo>
                <a:cubicBezTo>
                  <a:pt x="106445" y="442087"/>
                  <a:pt x="117124" y="441435"/>
                  <a:pt x="63062" y="441435"/>
                </a:cubicBezTo>
              </a:path>
            </a:pathLst>
          </a:cu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Multiplying with Arrays </a:t>
            </a:r>
            <a:endParaRPr lang="en-US" dirty="0"/>
          </a:p>
        </p:txBody>
      </p:sp>
      <p:sp>
        <p:nvSpPr>
          <p:cNvPr id="3" name="Cloud 2"/>
          <p:cNvSpPr/>
          <p:nvPr/>
        </p:nvSpPr>
        <p:spPr>
          <a:xfrm>
            <a:off x="6858000" y="5105400"/>
            <a:ext cx="1981200" cy="1524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Number Sense </a:t>
            </a:r>
            <a:r>
              <a:rPr lang="en-US" dirty="0" err="1" smtClean="0"/>
              <a:t>Subitizing</a:t>
            </a:r>
            <a:r>
              <a:rPr lang="en-US" dirty="0" smtClean="0"/>
              <a:t> </a:t>
            </a:r>
            <a:r>
              <a:rPr lang="en-US" dirty="0" smtClean="0"/>
              <a:t> </a:t>
            </a:r>
            <a:endParaRPr lang="en-US" dirty="0"/>
          </a:p>
        </p:txBody>
      </p:sp>
      <p:sp>
        <p:nvSpPr>
          <p:cNvPr id="4" name="Oval 3"/>
          <p:cNvSpPr/>
          <p:nvPr/>
        </p:nvSpPr>
        <p:spPr>
          <a:xfrm>
            <a:off x="457200" y="17526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810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1430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810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192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574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10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192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0574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194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810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2192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0574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8194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9812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28194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8194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219200" y="182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981200" y="182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2819400" y="182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572000" y="2035076"/>
            <a:ext cx="3505200" cy="2308324"/>
          </a:xfrm>
          <a:prstGeom prst="rect">
            <a:avLst/>
          </a:prstGeom>
          <a:noFill/>
        </p:spPr>
        <p:txBody>
          <a:bodyPr wrap="square" rtlCol="0">
            <a:spAutoFit/>
          </a:bodyPr>
          <a:lstStyle/>
          <a:p>
            <a:r>
              <a:rPr lang="en-US" dirty="0" smtClean="0"/>
              <a:t>Mr. Booth asked a police officer to speak to his class and another fourth grade class about summer safety. To make room for the other students Mr. Booth arranged the chairs in his classroom into 5 rows and put 4 chairs in each row.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Multiplying with a One-Digit Multiplier </a:t>
            </a:r>
            <a:endParaRPr lang="en-US" dirty="0"/>
          </a:p>
        </p:txBody>
      </p:sp>
      <p:sp>
        <p:nvSpPr>
          <p:cNvPr id="8" name="TextBox 7"/>
          <p:cNvSpPr txBox="1"/>
          <p:nvPr/>
        </p:nvSpPr>
        <p:spPr>
          <a:xfrm>
            <a:off x="838200" y="1600200"/>
            <a:ext cx="7010400" cy="1200329"/>
          </a:xfrm>
          <a:prstGeom prst="rect">
            <a:avLst/>
          </a:prstGeom>
          <a:noFill/>
        </p:spPr>
        <p:txBody>
          <a:bodyPr wrap="square" rtlCol="0">
            <a:spAutoFit/>
          </a:bodyPr>
          <a:lstStyle/>
          <a:p>
            <a:r>
              <a:rPr lang="en-US" dirty="0" smtClean="0"/>
              <a:t>Ms. Parson’s class collects 3 different types of leaves every day to study during science. Brian calculates that the class will have 21 days of class this month. How can Brian find the final number of leaves the class will collect each month. </a:t>
            </a:r>
            <a:endParaRPr lang="en-US" dirty="0"/>
          </a:p>
        </p:txBody>
      </p:sp>
      <p:sp>
        <p:nvSpPr>
          <p:cNvPr id="9" name="Rectangle 8"/>
          <p:cNvSpPr/>
          <p:nvPr/>
        </p:nvSpPr>
        <p:spPr>
          <a:xfrm>
            <a:off x="457200" y="3429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p:cNvSpPr/>
          <p:nvPr/>
        </p:nvSpPr>
        <p:spPr>
          <a:xfrm>
            <a:off x="2057400" y="3429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p:nvSpPr>
        <p:spPr>
          <a:xfrm>
            <a:off x="3657600" y="3429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Rectangle 11"/>
          <p:cNvSpPr/>
          <p:nvPr/>
        </p:nvSpPr>
        <p:spPr>
          <a:xfrm>
            <a:off x="5257800" y="3429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Rectangle 12"/>
          <p:cNvSpPr/>
          <p:nvPr/>
        </p:nvSpPr>
        <p:spPr>
          <a:xfrm>
            <a:off x="533400" y="4572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13"/>
          <p:cNvSpPr/>
          <p:nvPr/>
        </p:nvSpPr>
        <p:spPr>
          <a:xfrm>
            <a:off x="2133600" y="4572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p:cNvSpPr/>
          <p:nvPr/>
        </p:nvSpPr>
        <p:spPr>
          <a:xfrm>
            <a:off x="3733800" y="4572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Rectangle 15"/>
          <p:cNvSpPr/>
          <p:nvPr/>
        </p:nvSpPr>
        <p:spPr>
          <a:xfrm>
            <a:off x="5334000" y="4572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Rectangle 16"/>
          <p:cNvSpPr/>
          <p:nvPr/>
        </p:nvSpPr>
        <p:spPr>
          <a:xfrm>
            <a:off x="533400" y="5715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Rectangle 17"/>
          <p:cNvSpPr/>
          <p:nvPr/>
        </p:nvSpPr>
        <p:spPr>
          <a:xfrm>
            <a:off x="2133600" y="5715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Rectangle 18"/>
          <p:cNvSpPr/>
          <p:nvPr/>
        </p:nvSpPr>
        <p:spPr>
          <a:xfrm>
            <a:off x="3733800" y="5715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Rectangle 19"/>
          <p:cNvSpPr/>
          <p:nvPr/>
        </p:nvSpPr>
        <p:spPr>
          <a:xfrm>
            <a:off x="5334000" y="5715000"/>
            <a:ext cx="16002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p:cNvSpPr txBox="1"/>
          <p:nvPr/>
        </p:nvSpPr>
        <p:spPr>
          <a:xfrm>
            <a:off x="5410200" y="2971800"/>
            <a:ext cx="1143000" cy="369332"/>
          </a:xfrm>
          <a:prstGeom prst="rect">
            <a:avLst/>
          </a:prstGeom>
          <a:noFill/>
        </p:spPr>
        <p:txBody>
          <a:bodyPr wrap="square" rtlCol="0">
            <a:spAutoFit/>
          </a:bodyPr>
          <a:lstStyle/>
          <a:p>
            <a:r>
              <a:rPr lang="en-US" dirty="0" smtClean="0"/>
              <a:t>ones</a:t>
            </a:r>
            <a:endParaRPr lang="en-US" dirty="0"/>
          </a:p>
        </p:txBody>
      </p:sp>
      <p:sp>
        <p:nvSpPr>
          <p:cNvPr id="22" name="TextBox 21"/>
          <p:cNvSpPr txBox="1"/>
          <p:nvPr/>
        </p:nvSpPr>
        <p:spPr>
          <a:xfrm>
            <a:off x="3886200" y="2971800"/>
            <a:ext cx="1143000" cy="369332"/>
          </a:xfrm>
          <a:prstGeom prst="rect">
            <a:avLst/>
          </a:prstGeom>
          <a:noFill/>
        </p:spPr>
        <p:txBody>
          <a:bodyPr wrap="square" rtlCol="0">
            <a:spAutoFit/>
          </a:bodyPr>
          <a:lstStyle/>
          <a:p>
            <a:r>
              <a:rPr lang="en-US" dirty="0" smtClean="0"/>
              <a:t>tens</a:t>
            </a:r>
            <a:endParaRPr lang="en-US" dirty="0"/>
          </a:p>
        </p:txBody>
      </p:sp>
      <p:sp>
        <p:nvSpPr>
          <p:cNvPr id="23" name="TextBox 22"/>
          <p:cNvSpPr txBox="1"/>
          <p:nvPr/>
        </p:nvSpPr>
        <p:spPr>
          <a:xfrm>
            <a:off x="2286000" y="2971800"/>
            <a:ext cx="1143000" cy="369332"/>
          </a:xfrm>
          <a:prstGeom prst="rect">
            <a:avLst/>
          </a:prstGeom>
          <a:noFill/>
        </p:spPr>
        <p:txBody>
          <a:bodyPr wrap="square" rtlCol="0">
            <a:spAutoFit/>
          </a:bodyPr>
          <a:lstStyle/>
          <a:p>
            <a:r>
              <a:rPr lang="en-US" dirty="0" smtClean="0"/>
              <a:t>hundreds</a:t>
            </a:r>
            <a:endParaRPr lang="en-US" dirty="0"/>
          </a:p>
        </p:txBody>
      </p:sp>
      <p:sp>
        <p:nvSpPr>
          <p:cNvPr id="24" name="TextBox 23"/>
          <p:cNvSpPr txBox="1"/>
          <p:nvPr/>
        </p:nvSpPr>
        <p:spPr>
          <a:xfrm>
            <a:off x="609600" y="2971800"/>
            <a:ext cx="1295400" cy="369332"/>
          </a:xfrm>
          <a:prstGeom prst="rect">
            <a:avLst/>
          </a:prstGeom>
          <a:noFill/>
        </p:spPr>
        <p:txBody>
          <a:bodyPr wrap="square" rtlCol="0">
            <a:spAutoFit/>
          </a:bodyPr>
          <a:lstStyle/>
          <a:p>
            <a:r>
              <a:rPr lang="en-US" dirty="0" smtClean="0"/>
              <a:t>thousands</a:t>
            </a:r>
            <a:endParaRPr lang="en-US" dirty="0"/>
          </a:p>
        </p:txBody>
      </p:sp>
      <p:grpSp>
        <p:nvGrpSpPr>
          <p:cNvPr id="25" name="Group 75"/>
          <p:cNvGrpSpPr>
            <a:grpSpLocks/>
          </p:cNvGrpSpPr>
          <p:nvPr/>
        </p:nvGrpSpPr>
        <p:grpSpPr bwMode="auto">
          <a:xfrm>
            <a:off x="8382000" y="838200"/>
            <a:ext cx="304800" cy="2286000"/>
            <a:chOff x="838200" y="1905000"/>
            <a:chExt cx="457200" cy="3505200"/>
          </a:xfrm>
        </p:grpSpPr>
        <p:sp>
          <p:nvSpPr>
            <p:cNvPr id="26" name="Cube 25"/>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Cube 26"/>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Cube 27"/>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Cube 28"/>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Cube 29"/>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be 33"/>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Cube 34"/>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Cube 35"/>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7" name="Group 87"/>
          <p:cNvGrpSpPr>
            <a:grpSpLocks/>
          </p:cNvGrpSpPr>
          <p:nvPr/>
        </p:nvGrpSpPr>
        <p:grpSpPr bwMode="auto">
          <a:xfrm>
            <a:off x="7772400" y="2057400"/>
            <a:ext cx="304800" cy="2286000"/>
            <a:chOff x="838200" y="1905000"/>
            <a:chExt cx="457200" cy="3505200"/>
          </a:xfrm>
        </p:grpSpPr>
        <p:sp>
          <p:nvSpPr>
            <p:cNvPr id="38" name="Cube 37"/>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Cube 38"/>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Cube 39"/>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Cube 40"/>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Cube 41"/>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Cube 42"/>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Cube 43"/>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Cube 44"/>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Cube 45"/>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Cube 46"/>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Cube 47"/>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9" name="Group 99"/>
          <p:cNvGrpSpPr>
            <a:grpSpLocks/>
          </p:cNvGrpSpPr>
          <p:nvPr/>
        </p:nvGrpSpPr>
        <p:grpSpPr bwMode="auto">
          <a:xfrm>
            <a:off x="7315200" y="2971800"/>
            <a:ext cx="304800" cy="2286000"/>
            <a:chOff x="838200" y="1905000"/>
            <a:chExt cx="457200" cy="3505200"/>
          </a:xfrm>
        </p:grpSpPr>
        <p:sp>
          <p:nvSpPr>
            <p:cNvPr id="50" name="Cube 49"/>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Cube 50"/>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Cube 51"/>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Cube 52"/>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Cube 53"/>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Cube 54"/>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Cube 55"/>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Cube 56"/>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Cube 57"/>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Cube 58"/>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Cube 59"/>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1" name="Cube 60"/>
          <p:cNvSpPr/>
          <p:nvPr/>
        </p:nvSpPr>
        <p:spPr>
          <a:xfrm>
            <a:off x="83058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Cube 61"/>
          <p:cNvSpPr/>
          <p:nvPr/>
        </p:nvSpPr>
        <p:spPr>
          <a:xfrm>
            <a:off x="78486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Cube 62"/>
          <p:cNvSpPr/>
          <p:nvPr/>
        </p:nvSpPr>
        <p:spPr>
          <a:xfrm>
            <a:off x="7315200" y="5562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 by 5</a:t>
            </a:r>
            <a:r>
              <a:rPr lang="en-US" dirty="0" smtClean="0"/>
              <a:t> </a:t>
            </a:r>
            <a:endParaRPr lang="en-US" dirty="0"/>
          </a:p>
        </p:txBody>
      </p:sp>
      <p:pic>
        <p:nvPicPr>
          <p:cNvPr id="33" name="Picture 2" descr="http://0.tqn.com/d/specialed/1/0/_/D/Hundreds.jpg"/>
          <p:cNvPicPr>
            <a:picLocks noChangeAspect="1" noChangeArrowheads="1"/>
          </p:cNvPicPr>
          <p:nvPr/>
        </p:nvPicPr>
        <p:blipFill>
          <a:blip r:embed="rId2" cstate="print"/>
          <a:srcRect/>
          <a:stretch>
            <a:fillRect/>
          </a:stretch>
        </p:blipFill>
        <p:spPr bwMode="auto">
          <a:xfrm>
            <a:off x="5257800" y="1295400"/>
            <a:ext cx="3352800" cy="4338918"/>
          </a:xfrm>
          <a:prstGeom prst="rect">
            <a:avLst/>
          </a:prstGeom>
          <a:noFill/>
        </p:spPr>
      </p:pic>
      <p:sp>
        <p:nvSpPr>
          <p:cNvPr id="34" name="Oval 33"/>
          <p:cNvSpPr/>
          <p:nvPr/>
        </p:nvSpPr>
        <p:spPr>
          <a:xfrm>
            <a:off x="1295400" y="3048000"/>
            <a:ext cx="990600" cy="914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3124200" y="3048000"/>
            <a:ext cx="990600" cy="914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2000" y="1371600"/>
            <a:ext cx="4343400" cy="1200329"/>
          </a:xfrm>
          <a:prstGeom prst="rect">
            <a:avLst/>
          </a:prstGeom>
          <a:noFill/>
        </p:spPr>
        <p:txBody>
          <a:bodyPr wrap="square" rtlCol="0">
            <a:spAutoFit/>
          </a:bodyPr>
          <a:lstStyle/>
          <a:p>
            <a:r>
              <a:rPr lang="en-US" dirty="0" smtClean="0"/>
              <a:t>The art teacher divided the class into four equal-sized groups. Each group needs 5 paintbrushes. How many paintbrushes are needed in all</a:t>
            </a:r>
            <a:endParaRPr lang="en-US" dirty="0"/>
          </a:p>
        </p:txBody>
      </p:sp>
      <p:pic>
        <p:nvPicPr>
          <p:cNvPr id="55298" name="Picture 2" descr="https://encrypted-tbn3.gstatic.com/images?q=tbn:ANd9GcRhChIHq4sQWDfns4ImIAzYgQp8u99jS0pD4mmiBS0SaGxuIHem"/>
          <p:cNvPicPr>
            <a:picLocks noChangeAspect="1" noChangeArrowheads="1"/>
          </p:cNvPicPr>
          <p:nvPr/>
        </p:nvPicPr>
        <p:blipFill>
          <a:blip r:embed="rId3" cstate="print"/>
          <a:srcRect/>
          <a:stretch>
            <a:fillRect/>
          </a:stretch>
        </p:blipFill>
        <p:spPr bwMode="auto">
          <a:xfrm>
            <a:off x="1752600" y="4267200"/>
            <a:ext cx="2390775" cy="19145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5791200" cy="1143000"/>
          </a:xfrm>
        </p:spPr>
        <p:txBody>
          <a:bodyPr/>
          <a:lstStyle/>
          <a:p>
            <a:r>
              <a:rPr lang="en-US" dirty="0" smtClean="0"/>
              <a:t>Multiplying 2-digit number  </a:t>
            </a:r>
            <a:endParaRPr lang="en-US" dirty="0"/>
          </a:p>
        </p:txBody>
      </p:sp>
      <p:sp>
        <p:nvSpPr>
          <p:cNvPr id="4" name="Rectangle 3"/>
          <p:cNvSpPr/>
          <p:nvPr/>
        </p:nvSpPr>
        <p:spPr>
          <a:xfrm>
            <a:off x="1447800" y="2057400"/>
            <a:ext cx="7010400" cy="441960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133600" y="2590800"/>
            <a:ext cx="381000" cy="3581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14600" y="2590800"/>
            <a:ext cx="5638800" cy="381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2590800" y="2286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4495800" y="2286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73152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70104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67056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64008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ube 12"/>
          <p:cNvSpPr/>
          <p:nvPr/>
        </p:nvSpPr>
        <p:spPr>
          <a:xfrm>
            <a:off x="76200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rot="5400000">
            <a:off x="1066800" y="37338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1828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1828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667000" y="3124200"/>
            <a:ext cx="1600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572000" y="3124200"/>
            <a:ext cx="1600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ube 19"/>
          <p:cNvSpPr/>
          <p:nvPr/>
        </p:nvSpPr>
        <p:spPr>
          <a:xfrm rot="5400000">
            <a:off x="70104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ube 20"/>
          <p:cNvSpPr/>
          <p:nvPr/>
        </p:nvSpPr>
        <p:spPr>
          <a:xfrm rot="5400000">
            <a:off x="67056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rot="5400000">
            <a:off x="63246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rot="5400000">
            <a:off x="60198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rot="5400000">
            <a:off x="56388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2667000" y="5334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2667000" y="4953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4572000" y="5334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4572000" y="4953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6400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6400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6781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6781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70866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70866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74676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ube 35"/>
          <p:cNvSpPr/>
          <p:nvPr/>
        </p:nvSpPr>
        <p:spPr>
          <a:xfrm>
            <a:off x="74676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ube 36"/>
          <p:cNvSpPr/>
          <p:nvPr/>
        </p:nvSpPr>
        <p:spPr>
          <a:xfrm>
            <a:off x="77724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ube 37"/>
          <p:cNvSpPr/>
          <p:nvPr/>
        </p:nvSpPr>
        <p:spPr>
          <a:xfrm>
            <a:off x="77724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Multiplying by Ten</a:t>
            </a:r>
            <a:endParaRPr lang="en-US" dirty="0"/>
          </a:p>
        </p:txBody>
      </p:sp>
      <p:sp>
        <p:nvSpPr>
          <p:cNvPr id="3" name="TextBox 2"/>
          <p:cNvSpPr txBox="1"/>
          <p:nvPr/>
        </p:nvSpPr>
        <p:spPr>
          <a:xfrm>
            <a:off x="609600" y="1524000"/>
            <a:ext cx="7848600" cy="923330"/>
          </a:xfrm>
          <a:prstGeom prst="rect">
            <a:avLst/>
          </a:prstGeom>
          <a:noFill/>
        </p:spPr>
        <p:txBody>
          <a:bodyPr wrap="square" rtlCol="0">
            <a:spAutoFit/>
          </a:bodyPr>
          <a:lstStyle/>
          <a:p>
            <a:r>
              <a:rPr lang="en-US" dirty="0" smtClean="0"/>
              <a:t>On Olympics Day at Baker Elementary School, students divide into 13 teams. Each team has 10 students. What is the total number of students? What if each team had 20 students?</a:t>
            </a:r>
            <a:endParaRPr lang="en-US" dirty="0"/>
          </a:p>
        </p:txBody>
      </p:sp>
      <p:grpSp>
        <p:nvGrpSpPr>
          <p:cNvPr id="4" name="Group 75"/>
          <p:cNvGrpSpPr>
            <a:grpSpLocks/>
          </p:cNvGrpSpPr>
          <p:nvPr/>
        </p:nvGrpSpPr>
        <p:grpSpPr bwMode="auto">
          <a:xfrm>
            <a:off x="1828800" y="2590800"/>
            <a:ext cx="304800" cy="2286000"/>
            <a:chOff x="838200" y="1905000"/>
            <a:chExt cx="457200" cy="3505200"/>
          </a:xfrm>
        </p:grpSpPr>
        <p:sp>
          <p:nvSpPr>
            <p:cNvPr id="5" name="Cube 4"/>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Cube 5"/>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Cube 13"/>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Cube 14"/>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6" name="Group 87"/>
          <p:cNvGrpSpPr>
            <a:grpSpLocks/>
          </p:cNvGrpSpPr>
          <p:nvPr/>
        </p:nvGrpSpPr>
        <p:grpSpPr bwMode="auto">
          <a:xfrm>
            <a:off x="1219200" y="2590800"/>
            <a:ext cx="304800" cy="2286000"/>
            <a:chOff x="838200" y="1905000"/>
            <a:chExt cx="457200" cy="3505200"/>
          </a:xfrm>
        </p:grpSpPr>
        <p:sp>
          <p:nvSpPr>
            <p:cNvPr id="17" name="Cube 16"/>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Cube 17"/>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Cube 18"/>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Cube 19"/>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Cube 20"/>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Cube 21"/>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Cube 22"/>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Cube 23"/>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Cube 24"/>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Cube 25"/>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Cube 26"/>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8" name="Group 99"/>
          <p:cNvGrpSpPr>
            <a:grpSpLocks/>
          </p:cNvGrpSpPr>
          <p:nvPr/>
        </p:nvGrpSpPr>
        <p:grpSpPr bwMode="auto">
          <a:xfrm>
            <a:off x="457200" y="2590800"/>
            <a:ext cx="304800" cy="2286000"/>
            <a:chOff x="838200" y="1905000"/>
            <a:chExt cx="457200" cy="3505200"/>
          </a:xfrm>
        </p:grpSpPr>
        <p:sp>
          <p:nvSpPr>
            <p:cNvPr id="29" name="Cube 28"/>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Cube 29"/>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be 33"/>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Cube 34"/>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Cube 35"/>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Cube 36"/>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Cube 37"/>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Cube 38"/>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0" name="Cube 39"/>
          <p:cNvSpPr/>
          <p:nvPr/>
        </p:nvSpPr>
        <p:spPr>
          <a:xfrm>
            <a:off x="17526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Cube 40"/>
          <p:cNvSpPr/>
          <p:nvPr/>
        </p:nvSpPr>
        <p:spPr>
          <a:xfrm>
            <a:off x="10668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Cube 41"/>
          <p:cNvSpPr/>
          <p:nvPr/>
        </p:nvSpPr>
        <p:spPr>
          <a:xfrm>
            <a:off x="3810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Cube 42"/>
          <p:cNvSpPr/>
          <p:nvPr/>
        </p:nvSpPr>
        <p:spPr>
          <a:xfrm>
            <a:off x="38100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Cube 43"/>
          <p:cNvSpPr/>
          <p:nvPr/>
        </p:nvSpPr>
        <p:spPr>
          <a:xfrm>
            <a:off x="31242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Cube 44"/>
          <p:cNvSpPr/>
          <p:nvPr/>
        </p:nvSpPr>
        <p:spPr>
          <a:xfrm>
            <a:off x="24384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Cube 45"/>
          <p:cNvSpPr/>
          <p:nvPr/>
        </p:nvSpPr>
        <p:spPr>
          <a:xfrm>
            <a:off x="57912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Cube 46"/>
          <p:cNvSpPr/>
          <p:nvPr/>
        </p:nvSpPr>
        <p:spPr>
          <a:xfrm>
            <a:off x="51054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Cube 47"/>
          <p:cNvSpPr/>
          <p:nvPr/>
        </p:nvSpPr>
        <p:spPr>
          <a:xfrm>
            <a:off x="44196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 name="Cube 48"/>
          <p:cNvSpPr/>
          <p:nvPr/>
        </p:nvSpPr>
        <p:spPr>
          <a:xfrm>
            <a:off x="79248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Cube 49"/>
          <p:cNvSpPr/>
          <p:nvPr/>
        </p:nvSpPr>
        <p:spPr>
          <a:xfrm>
            <a:off x="72390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Cube 50"/>
          <p:cNvSpPr/>
          <p:nvPr/>
        </p:nvSpPr>
        <p:spPr>
          <a:xfrm>
            <a:off x="65532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Cube 51"/>
          <p:cNvSpPr/>
          <p:nvPr/>
        </p:nvSpPr>
        <p:spPr>
          <a:xfrm>
            <a:off x="8534400" y="5943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3" name="Group 75"/>
          <p:cNvGrpSpPr>
            <a:grpSpLocks/>
          </p:cNvGrpSpPr>
          <p:nvPr/>
        </p:nvGrpSpPr>
        <p:grpSpPr bwMode="auto">
          <a:xfrm>
            <a:off x="3886200" y="2590800"/>
            <a:ext cx="304800" cy="2286000"/>
            <a:chOff x="838200" y="1905000"/>
            <a:chExt cx="457200" cy="3505200"/>
          </a:xfrm>
        </p:grpSpPr>
        <p:sp>
          <p:nvSpPr>
            <p:cNvPr id="54" name="Cube 53"/>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Cube 54"/>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Cube 55"/>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Cube 56"/>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Cube 57"/>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Cube 58"/>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Cube 59"/>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Cube 60"/>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Cube 61"/>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Cube 62"/>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Cube 63"/>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5" name="Group 87"/>
          <p:cNvGrpSpPr>
            <a:grpSpLocks/>
          </p:cNvGrpSpPr>
          <p:nvPr/>
        </p:nvGrpSpPr>
        <p:grpSpPr bwMode="auto">
          <a:xfrm>
            <a:off x="3276600" y="2590800"/>
            <a:ext cx="304800" cy="2286000"/>
            <a:chOff x="838200" y="1905000"/>
            <a:chExt cx="457200" cy="3505200"/>
          </a:xfrm>
        </p:grpSpPr>
        <p:sp>
          <p:nvSpPr>
            <p:cNvPr id="66" name="Cube 65"/>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Cube 66"/>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Cube 67"/>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Cube 68"/>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Cube 69"/>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Cube 70"/>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Cube 71"/>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Cube 72"/>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Cube 73"/>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Cube 74"/>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Cube 75"/>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7" name="Group 99"/>
          <p:cNvGrpSpPr>
            <a:grpSpLocks/>
          </p:cNvGrpSpPr>
          <p:nvPr/>
        </p:nvGrpSpPr>
        <p:grpSpPr bwMode="auto">
          <a:xfrm>
            <a:off x="2514600" y="2590800"/>
            <a:ext cx="304800" cy="2286000"/>
            <a:chOff x="838200" y="1905000"/>
            <a:chExt cx="457200" cy="3505200"/>
          </a:xfrm>
        </p:grpSpPr>
        <p:sp>
          <p:nvSpPr>
            <p:cNvPr id="78" name="Cube 77"/>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Cube 78"/>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Cube 79"/>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Cube 80"/>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Cube 81"/>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Cube 82"/>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Cube 83"/>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 name="Cube 84"/>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 name="Cube 85"/>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Cube 86"/>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 name="Cube 87"/>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9" name="Group 75"/>
          <p:cNvGrpSpPr>
            <a:grpSpLocks/>
          </p:cNvGrpSpPr>
          <p:nvPr/>
        </p:nvGrpSpPr>
        <p:grpSpPr bwMode="auto">
          <a:xfrm>
            <a:off x="5867400" y="2590800"/>
            <a:ext cx="304800" cy="2286000"/>
            <a:chOff x="838200" y="1905000"/>
            <a:chExt cx="457200" cy="3505200"/>
          </a:xfrm>
        </p:grpSpPr>
        <p:sp>
          <p:nvSpPr>
            <p:cNvPr id="90" name="Cube 89"/>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Cube 90"/>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Cube 91"/>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Cube 92"/>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Cube 93"/>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Cube 94"/>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Cube 95"/>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Cube 96"/>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Cube 97"/>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Cube 98"/>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Cube 99"/>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1" name="Group 87"/>
          <p:cNvGrpSpPr>
            <a:grpSpLocks/>
          </p:cNvGrpSpPr>
          <p:nvPr/>
        </p:nvGrpSpPr>
        <p:grpSpPr bwMode="auto">
          <a:xfrm>
            <a:off x="5257800" y="2590800"/>
            <a:ext cx="304800" cy="2286000"/>
            <a:chOff x="838200" y="1905000"/>
            <a:chExt cx="457200" cy="3505200"/>
          </a:xfrm>
        </p:grpSpPr>
        <p:sp>
          <p:nvSpPr>
            <p:cNvPr id="102" name="Cube 101"/>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Cube 102"/>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 name="Cube 103"/>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Cube 104"/>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Cube 105"/>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 name="Cube 106"/>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Cube 107"/>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Cube 108"/>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Cube 109"/>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Cube 110"/>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Cube 111"/>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13" name="Group 99"/>
          <p:cNvGrpSpPr>
            <a:grpSpLocks/>
          </p:cNvGrpSpPr>
          <p:nvPr/>
        </p:nvGrpSpPr>
        <p:grpSpPr bwMode="auto">
          <a:xfrm>
            <a:off x="4495800" y="2590800"/>
            <a:ext cx="304800" cy="2286000"/>
            <a:chOff x="838200" y="1905000"/>
            <a:chExt cx="457200" cy="3505200"/>
          </a:xfrm>
        </p:grpSpPr>
        <p:sp>
          <p:nvSpPr>
            <p:cNvPr id="114" name="Cube 113"/>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Cube 114"/>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Cube 115"/>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 name="Cube 116"/>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 name="Cube 117"/>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 name="Cube 118"/>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 name="Cube 119"/>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1" name="Cube 120"/>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Cube 121"/>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 name="Cube 122"/>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Cube 123"/>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5" name="Group 75"/>
          <p:cNvGrpSpPr>
            <a:grpSpLocks/>
          </p:cNvGrpSpPr>
          <p:nvPr/>
        </p:nvGrpSpPr>
        <p:grpSpPr bwMode="auto">
          <a:xfrm>
            <a:off x="7848600" y="2590800"/>
            <a:ext cx="304800" cy="2286000"/>
            <a:chOff x="838200" y="1905000"/>
            <a:chExt cx="457200" cy="3505200"/>
          </a:xfrm>
        </p:grpSpPr>
        <p:sp>
          <p:nvSpPr>
            <p:cNvPr id="126" name="Cube 125"/>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Cube 126"/>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Cube 127"/>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 name="Cube 128"/>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 name="Cube 129"/>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Cube 130"/>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 name="Cube 131"/>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 name="Cube 132"/>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Cube 133"/>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5" name="Cube 134"/>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6" name="Cube 135"/>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7" name="Group 87"/>
          <p:cNvGrpSpPr>
            <a:grpSpLocks/>
          </p:cNvGrpSpPr>
          <p:nvPr/>
        </p:nvGrpSpPr>
        <p:grpSpPr bwMode="auto">
          <a:xfrm>
            <a:off x="7239000" y="2590800"/>
            <a:ext cx="304800" cy="2286000"/>
            <a:chOff x="838200" y="1905000"/>
            <a:chExt cx="457200" cy="3505200"/>
          </a:xfrm>
        </p:grpSpPr>
        <p:sp>
          <p:nvSpPr>
            <p:cNvPr id="138" name="Cube 137"/>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9" name="Cube 138"/>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0" name="Cube 139"/>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1" name="Cube 140"/>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2" name="Cube 141"/>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3" name="Cube 142"/>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4" name="Cube 143"/>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5" name="Cube 144"/>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6" name="Cube 145"/>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7" name="Cube 146"/>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8" name="Cube 147"/>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49" name="Group 99"/>
          <p:cNvGrpSpPr>
            <a:grpSpLocks/>
          </p:cNvGrpSpPr>
          <p:nvPr/>
        </p:nvGrpSpPr>
        <p:grpSpPr bwMode="auto">
          <a:xfrm>
            <a:off x="6477000" y="2590800"/>
            <a:ext cx="304800" cy="2286000"/>
            <a:chOff x="838200" y="1905000"/>
            <a:chExt cx="457200" cy="3505200"/>
          </a:xfrm>
        </p:grpSpPr>
        <p:sp>
          <p:nvSpPr>
            <p:cNvPr id="150" name="Cube 149"/>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1" name="Cube 150"/>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2" name="Cube 151"/>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 name="Cube 152"/>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4" name="Cube 153"/>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5" name="Cube 154"/>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6" name="Cube 155"/>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7" name="Cube 156"/>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8" name="Cube 157"/>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9" name="Cube 158"/>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0" name="Cube 159"/>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61" name="Group 75"/>
          <p:cNvGrpSpPr>
            <a:grpSpLocks/>
          </p:cNvGrpSpPr>
          <p:nvPr/>
        </p:nvGrpSpPr>
        <p:grpSpPr bwMode="auto">
          <a:xfrm>
            <a:off x="8534400" y="2590800"/>
            <a:ext cx="304800" cy="2286000"/>
            <a:chOff x="838200" y="1905000"/>
            <a:chExt cx="457200" cy="3505200"/>
          </a:xfrm>
        </p:grpSpPr>
        <p:sp>
          <p:nvSpPr>
            <p:cNvPr id="162" name="Cube 161"/>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 name="Cube 162"/>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4" name="Cube 163"/>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5" name="Cube 164"/>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6" name="Cube 165"/>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7" name="Cube 166"/>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8" name="Cube 167"/>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9" name="Cube 168"/>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0" name="Cube 169"/>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1" name="Cube 170"/>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2" name="Cube 171"/>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cxnSp>
        <p:nvCxnSpPr>
          <p:cNvPr id="174" name="Straight Arrow Connector 173"/>
          <p:cNvCxnSpPr/>
          <p:nvPr/>
        </p:nvCxnSpPr>
        <p:spPr>
          <a:xfrm flipV="1">
            <a:off x="5334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76" name="Straight Arrow Connector 175"/>
          <p:cNvCxnSpPr/>
          <p:nvPr/>
        </p:nvCxnSpPr>
        <p:spPr>
          <a:xfrm flipV="1">
            <a:off x="12954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77" name="Straight Arrow Connector 176"/>
          <p:cNvCxnSpPr/>
          <p:nvPr/>
        </p:nvCxnSpPr>
        <p:spPr>
          <a:xfrm flipV="1">
            <a:off x="19812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flipV="1">
            <a:off x="26670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p:nvPr/>
        </p:nvCxnSpPr>
        <p:spPr>
          <a:xfrm flipV="1">
            <a:off x="32766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flipV="1">
            <a:off x="40386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p:nvPr/>
        </p:nvCxnSpPr>
        <p:spPr>
          <a:xfrm flipV="1">
            <a:off x="47244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flipV="1">
            <a:off x="54102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3" name="Straight Arrow Connector 182"/>
          <p:cNvCxnSpPr/>
          <p:nvPr/>
        </p:nvCxnSpPr>
        <p:spPr>
          <a:xfrm flipV="1">
            <a:off x="59436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flipV="1">
            <a:off x="67056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5" name="Straight Arrow Connector 184"/>
          <p:cNvCxnSpPr/>
          <p:nvPr/>
        </p:nvCxnSpPr>
        <p:spPr>
          <a:xfrm flipV="1">
            <a:off x="73914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85"/>
          <p:cNvCxnSpPr/>
          <p:nvPr/>
        </p:nvCxnSpPr>
        <p:spPr>
          <a:xfrm flipV="1">
            <a:off x="80772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flipV="1">
            <a:off x="8686800" y="5105400"/>
            <a:ext cx="0" cy="6858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646331"/>
          </a:xfrm>
          <a:prstGeom prst="rect">
            <a:avLst/>
          </a:prstGeom>
        </p:spPr>
        <p:txBody>
          <a:bodyPr wrap="square">
            <a:spAutoFit/>
          </a:bodyPr>
          <a:lstStyle/>
          <a:p>
            <a:r>
              <a:rPr lang="en-US" dirty="0" smtClean="0"/>
              <a:t>Reflexive Property of Multiplication- you times me is the same as me time you</a:t>
            </a:r>
            <a:endParaRPr lang="en-US" dirty="0"/>
          </a:p>
        </p:txBody>
      </p:sp>
      <p:sp>
        <p:nvSpPr>
          <p:cNvPr id="15" name="Rectangle 14"/>
          <p:cNvSpPr/>
          <p:nvPr/>
        </p:nvSpPr>
        <p:spPr>
          <a:xfrm>
            <a:off x="3123528" y="2967335"/>
            <a:ext cx="2896947"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 x 7=42</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7 x 6=42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Any number times one is that number</a:t>
            </a:r>
            <a:endParaRPr lang="en-US" dirty="0"/>
          </a:p>
        </p:txBody>
      </p:sp>
      <p:sp>
        <p:nvSpPr>
          <p:cNvPr id="15" name="Rectangle 14"/>
          <p:cNvSpPr/>
          <p:nvPr/>
        </p:nvSpPr>
        <p:spPr>
          <a:xfrm>
            <a:off x="3123528" y="2967335"/>
            <a:ext cx="2896947"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 x 1=6</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77x1=77</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To multiply by 10 add a 0</a:t>
            </a:r>
            <a:endParaRPr lang="en-US" dirty="0"/>
          </a:p>
        </p:txBody>
      </p:sp>
      <p:sp>
        <p:nvSpPr>
          <p:cNvPr id="15" name="Rectangle 14"/>
          <p:cNvSpPr/>
          <p:nvPr/>
        </p:nvSpPr>
        <p:spPr>
          <a:xfrm>
            <a:off x="2354088" y="2967335"/>
            <a:ext cx="4435830"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64 x 10=640</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777x10=7770</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Multiple by 2, double the number </a:t>
            </a:r>
            <a:endParaRPr lang="en-US" dirty="0"/>
          </a:p>
        </p:txBody>
      </p:sp>
      <p:sp>
        <p:nvSpPr>
          <p:cNvPr id="15" name="Rectangle 14"/>
          <p:cNvSpPr/>
          <p:nvPr/>
        </p:nvSpPr>
        <p:spPr>
          <a:xfrm>
            <a:off x="914400" y="2971800"/>
            <a:ext cx="2896947"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33x2=66</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27x2=54</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4597274" y="2971800"/>
            <a:ext cx="3300905"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33+33=66</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27+27=54</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endParaRPr lang="en-US" dirty="0"/>
          </a:p>
        </p:txBody>
      </p:sp>
      <p:sp>
        <p:nvSpPr>
          <p:cNvPr id="5" name="TextBox 4"/>
          <p:cNvSpPr txBox="1"/>
          <p:nvPr/>
        </p:nvSpPr>
        <p:spPr>
          <a:xfrm>
            <a:off x="1295400" y="4876800"/>
            <a:ext cx="6477000" cy="954107"/>
          </a:xfrm>
          <a:prstGeom prst="rect">
            <a:avLst/>
          </a:prstGeom>
          <a:noFill/>
        </p:spPr>
        <p:txBody>
          <a:bodyPr wrap="square" rtlCol="0">
            <a:spAutoFit/>
          </a:bodyPr>
          <a:lstStyle/>
          <a:p>
            <a:r>
              <a:rPr lang="en-US" sz="2800" dirty="0" smtClean="0"/>
              <a:t>Chapter 5-7: Operations with whole numbers  and Rational Numbers </a:t>
            </a:r>
            <a:endParaRPr lang="en-US" sz="2800" dirty="0"/>
          </a:p>
        </p:txBody>
      </p:sp>
      <p:pic>
        <p:nvPicPr>
          <p:cNvPr id="101378" name="Picture 2" descr="Teaching Learners Who Struggle with Mathematics: Responding  With Systematic Intervention and Remediation (3rd Edition) (Pearson Professional Development)">
            <a:hlinkClick r:id="rId3"/>
          </p:cNvPr>
          <p:cNvPicPr>
            <a:picLocks noChangeAspect="1" noChangeArrowheads="1"/>
          </p:cNvPicPr>
          <p:nvPr/>
        </p:nvPicPr>
        <p:blipFill>
          <a:blip r:embed="rId4" cstate="print"/>
          <a:srcRect/>
          <a:stretch>
            <a:fillRect/>
          </a:stretch>
        </p:blipFill>
        <p:spPr bwMode="auto">
          <a:xfrm>
            <a:off x="3276600" y="914400"/>
            <a:ext cx="3314700" cy="33147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Multiple by 4, double the number twice </a:t>
            </a:r>
            <a:endParaRPr lang="en-US" dirty="0"/>
          </a:p>
        </p:txBody>
      </p:sp>
      <p:sp>
        <p:nvSpPr>
          <p:cNvPr id="15" name="Rectangle 14"/>
          <p:cNvSpPr/>
          <p:nvPr/>
        </p:nvSpPr>
        <p:spPr>
          <a:xfrm>
            <a:off x="722039" y="2971800"/>
            <a:ext cx="3281669"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33x4=132</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27x4=108</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4404915" y="2971800"/>
            <a:ext cx="3685624" cy="1754326"/>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66</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+66=132</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54+54=108</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Multiple by 5, is just counting by five </a:t>
            </a:r>
            <a:endParaRPr lang="en-US" dirty="0"/>
          </a:p>
        </p:txBody>
      </p:sp>
      <p:sp>
        <p:nvSpPr>
          <p:cNvPr id="15" name="Rectangle 14"/>
          <p:cNvSpPr/>
          <p:nvPr/>
        </p:nvSpPr>
        <p:spPr>
          <a:xfrm>
            <a:off x="3508920" y="2057400"/>
            <a:ext cx="2512226"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5x5</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=25</a:t>
            </a:r>
          </a:p>
        </p:txBody>
      </p:sp>
      <p:pic>
        <p:nvPicPr>
          <p:cNvPr id="90114" name="Picture 2" descr="https://encrypted-tbn2.gstatic.com/images?q=tbn:ANd9GcTcxH96Ihi_jiV2MbP1BiMsHF5sXZKC0UYItE_BAXxpMx23JwJjcg"/>
          <p:cNvPicPr>
            <a:picLocks noChangeAspect="1" noChangeArrowheads="1"/>
          </p:cNvPicPr>
          <p:nvPr/>
        </p:nvPicPr>
        <p:blipFill>
          <a:blip r:embed="rId2" cstate="print"/>
          <a:srcRect/>
          <a:stretch>
            <a:fillRect/>
          </a:stretch>
        </p:blipFill>
        <p:spPr bwMode="auto">
          <a:xfrm>
            <a:off x="609600" y="3276600"/>
            <a:ext cx="1354914" cy="1600200"/>
          </a:xfrm>
          <a:prstGeom prst="rect">
            <a:avLst/>
          </a:prstGeom>
          <a:noFill/>
        </p:spPr>
      </p:pic>
      <p:pic>
        <p:nvPicPr>
          <p:cNvPr id="7" name="Picture 2" descr="https://encrypted-tbn2.gstatic.com/images?q=tbn:ANd9GcTcxH96Ihi_jiV2MbP1BiMsHF5sXZKC0UYItE_BAXxpMx23JwJjcg"/>
          <p:cNvPicPr>
            <a:picLocks noChangeAspect="1" noChangeArrowheads="1"/>
          </p:cNvPicPr>
          <p:nvPr/>
        </p:nvPicPr>
        <p:blipFill>
          <a:blip r:embed="rId2" cstate="print"/>
          <a:srcRect/>
          <a:stretch>
            <a:fillRect/>
          </a:stretch>
        </p:blipFill>
        <p:spPr bwMode="auto">
          <a:xfrm>
            <a:off x="2286000" y="3352800"/>
            <a:ext cx="1354914" cy="1600200"/>
          </a:xfrm>
          <a:prstGeom prst="rect">
            <a:avLst/>
          </a:prstGeom>
          <a:noFill/>
        </p:spPr>
      </p:pic>
      <p:pic>
        <p:nvPicPr>
          <p:cNvPr id="8" name="Picture 2" descr="https://encrypted-tbn2.gstatic.com/images?q=tbn:ANd9GcTcxH96Ihi_jiV2MbP1BiMsHF5sXZKC0UYItE_BAXxpMx23JwJjcg"/>
          <p:cNvPicPr>
            <a:picLocks noChangeAspect="1" noChangeArrowheads="1"/>
          </p:cNvPicPr>
          <p:nvPr/>
        </p:nvPicPr>
        <p:blipFill>
          <a:blip r:embed="rId2" cstate="print"/>
          <a:srcRect/>
          <a:stretch>
            <a:fillRect/>
          </a:stretch>
        </p:blipFill>
        <p:spPr bwMode="auto">
          <a:xfrm>
            <a:off x="4038600" y="3352800"/>
            <a:ext cx="1354914" cy="1600200"/>
          </a:xfrm>
          <a:prstGeom prst="rect">
            <a:avLst/>
          </a:prstGeom>
          <a:noFill/>
        </p:spPr>
      </p:pic>
      <p:pic>
        <p:nvPicPr>
          <p:cNvPr id="9" name="Picture 2" descr="https://encrypted-tbn2.gstatic.com/images?q=tbn:ANd9GcTcxH96Ihi_jiV2MbP1BiMsHF5sXZKC0UYItE_BAXxpMx23JwJjcg"/>
          <p:cNvPicPr>
            <a:picLocks noChangeAspect="1" noChangeArrowheads="1"/>
          </p:cNvPicPr>
          <p:nvPr/>
        </p:nvPicPr>
        <p:blipFill>
          <a:blip r:embed="rId2" cstate="print"/>
          <a:srcRect/>
          <a:stretch>
            <a:fillRect/>
          </a:stretch>
        </p:blipFill>
        <p:spPr bwMode="auto">
          <a:xfrm>
            <a:off x="5715000" y="3429000"/>
            <a:ext cx="1354914" cy="1600200"/>
          </a:xfrm>
          <a:prstGeom prst="rect">
            <a:avLst/>
          </a:prstGeom>
          <a:noFill/>
        </p:spPr>
      </p:pic>
      <p:pic>
        <p:nvPicPr>
          <p:cNvPr id="10" name="Picture 2" descr="https://encrypted-tbn2.gstatic.com/images?q=tbn:ANd9GcTcxH96Ihi_jiV2MbP1BiMsHF5sXZKC0UYItE_BAXxpMx23JwJjcg"/>
          <p:cNvPicPr>
            <a:picLocks noChangeAspect="1" noChangeArrowheads="1"/>
          </p:cNvPicPr>
          <p:nvPr/>
        </p:nvPicPr>
        <p:blipFill>
          <a:blip r:embed="rId2" cstate="print"/>
          <a:srcRect/>
          <a:stretch>
            <a:fillRect/>
          </a:stretch>
        </p:blipFill>
        <p:spPr bwMode="auto">
          <a:xfrm>
            <a:off x="7315200" y="3429000"/>
            <a:ext cx="1354914" cy="16002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a:t>
            </a:r>
            <a:r>
              <a:rPr lang="en-US" dirty="0" smtClean="0"/>
              <a:t>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The Nine Rule- Tens is Number Minus One, Ones is Nine Minus Ten</a:t>
            </a:r>
            <a:endParaRPr lang="en-US" dirty="0"/>
          </a:p>
        </p:txBody>
      </p:sp>
      <p:sp>
        <p:nvSpPr>
          <p:cNvPr id="15" name="Rectangle 14"/>
          <p:cNvSpPr/>
          <p:nvPr/>
        </p:nvSpPr>
        <p:spPr>
          <a:xfrm>
            <a:off x="381000" y="2133600"/>
            <a:ext cx="2512226" cy="4247317"/>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1x9</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2x9=18</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3x9=27</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4x9=36</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5x9=45</a:t>
            </a:r>
          </a:p>
        </p:txBody>
      </p:sp>
      <p:sp>
        <p:nvSpPr>
          <p:cNvPr id="12" name="Rectangle 11"/>
          <p:cNvSpPr/>
          <p:nvPr/>
        </p:nvSpPr>
        <p:spPr>
          <a:xfrm>
            <a:off x="3352800" y="2209800"/>
            <a:ext cx="2743059" cy="4247317"/>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10-1</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20-2=18</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30-3=27</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40-4=36</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50-5=45</a:t>
            </a:r>
          </a:p>
        </p:txBody>
      </p:sp>
      <p:sp>
        <p:nvSpPr>
          <p:cNvPr id="13" name="Rectangle 12"/>
          <p:cNvSpPr/>
          <p:nvPr/>
        </p:nvSpPr>
        <p:spPr>
          <a:xfrm>
            <a:off x="6400800" y="2209800"/>
            <a:ext cx="2146742" cy="4247317"/>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1+8=9</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2+7</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3+6=9</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4+5=9</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Fact Strategies </a:t>
            </a:r>
            <a:endParaRPr lang="en-US" dirty="0"/>
          </a:p>
        </p:txBody>
      </p:sp>
      <p:sp>
        <p:nvSpPr>
          <p:cNvPr id="3" name="Rectangle 2"/>
          <p:cNvSpPr/>
          <p:nvPr/>
        </p:nvSpPr>
        <p:spPr>
          <a:xfrm>
            <a:off x="609600" y="1524000"/>
            <a:ext cx="7924800" cy="369332"/>
          </a:xfrm>
          <a:prstGeom prst="rect">
            <a:avLst/>
          </a:prstGeom>
        </p:spPr>
        <p:txBody>
          <a:bodyPr wrap="square">
            <a:spAutoFit/>
          </a:bodyPr>
          <a:lstStyle/>
          <a:p>
            <a:r>
              <a:rPr lang="en-US" dirty="0" smtClean="0"/>
              <a:t>Rhymes </a:t>
            </a:r>
            <a:r>
              <a:rPr lang="en-US" dirty="0" smtClean="0"/>
              <a:t>for the remaining 10 facts  </a:t>
            </a:r>
            <a:endParaRPr lang="en-US" dirty="0"/>
          </a:p>
        </p:txBody>
      </p:sp>
      <p:graphicFrame>
        <p:nvGraphicFramePr>
          <p:cNvPr id="4" name="Table 3"/>
          <p:cNvGraphicFramePr>
            <a:graphicFrameLocks noGrp="1"/>
          </p:cNvGraphicFramePr>
          <p:nvPr/>
        </p:nvGraphicFramePr>
        <p:xfrm>
          <a:off x="381000" y="1828800"/>
          <a:ext cx="8534400" cy="5039360"/>
        </p:xfrm>
        <a:graphic>
          <a:graphicData uri="http://schemas.openxmlformats.org/drawingml/2006/table">
            <a:tbl>
              <a:tblPr/>
              <a:tblGrid>
                <a:gridCol w="1676400"/>
                <a:gridCol w="6858000"/>
              </a:tblGrid>
              <a:tr h="284480">
                <a:tc>
                  <a:txBody>
                    <a:bodyPr/>
                    <a:lstStyle/>
                    <a:p>
                      <a:r>
                        <a:rPr lang="en-US" sz="2000" dirty="0" smtClean="0"/>
                        <a:t>3 x 3 = 9</a:t>
                      </a:r>
                      <a:endParaRPr lang="en-US" sz="2000" dirty="0"/>
                    </a:p>
                  </a:txBody>
                  <a:tcPr marL="40640" marR="40640" marT="20320" marB="20320" anchor="ctr">
                    <a:lnL>
                      <a:noFill/>
                    </a:lnL>
                    <a:lnR>
                      <a:noFill/>
                    </a:lnR>
                    <a:lnT>
                      <a:noFill/>
                    </a:lnT>
                    <a:lnB>
                      <a:noFill/>
                    </a:lnB>
                  </a:tcPr>
                </a:tc>
                <a:tc>
                  <a:txBody>
                    <a:bodyPr/>
                    <a:lstStyle/>
                    <a:p>
                      <a:r>
                        <a:rPr lang="en-US" sz="2000" dirty="0" smtClean="0"/>
                        <a:t>Three times</a:t>
                      </a:r>
                      <a:r>
                        <a:rPr lang="en-US" sz="2000" baseline="0" dirty="0" smtClean="0"/>
                        <a:t> three is so fine, three times three is nine.</a:t>
                      </a:r>
                      <a:endParaRPr lang="en-US" sz="2000" dirty="0"/>
                    </a:p>
                  </a:txBody>
                  <a:tcPr marL="40640" marR="40640" marT="20320" marB="20320" anchor="ctr">
                    <a:lnL>
                      <a:noFill/>
                    </a:lnL>
                    <a:lnR>
                      <a:noFill/>
                    </a:lnR>
                    <a:lnB>
                      <a:noFill/>
                    </a:lnB>
                  </a:tcPr>
                </a:tc>
              </a:tr>
              <a:tr h="284480">
                <a:tc>
                  <a:txBody>
                    <a:bodyPr/>
                    <a:lstStyle/>
                    <a:p>
                      <a:r>
                        <a:rPr lang="en-US" sz="2000" dirty="0"/>
                        <a:t>3 x 6 = 18</a:t>
                      </a:r>
                    </a:p>
                  </a:txBody>
                  <a:tcPr marL="40640" marR="40640" marT="20320" marB="20320" anchor="ctr">
                    <a:lnL>
                      <a:noFill/>
                    </a:lnL>
                    <a:lnR>
                      <a:noFill/>
                    </a:lnR>
                    <a:lnT>
                      <a:noFill/>
                    </a:lnT>
                    <a:lnB>
                      <a:noFill/>
                    </a:lnB>
                  </a:tcPr>
                </a:tc>
                <a:tc>
                  <a:txBody>
                    <a:bodyPr/>
                    <a:lstStyle/>
                    <a:p>
                      <a:r>
                        <a:rPr lang="en-US" sz="2000" dirty="0"/>
                        <a:t>Three times my bird ate six beans, three times six is eighteen.</a:t>
                      </a:r>
                    </a:p>
                  </a:txBody>
                  <a:tcPr marL="40640" marR="40640" marT="20320" marB="20320" anchor="ctr">
                    <a:lnL>
                      <a:noFill/>
                    </a:lnL>
                    <a:lnR>
                      <a:noFill/>
                    </a:lnR>
                    <a:lnT w="12700" cmpd="sng">
                      <a:noFill/>
                      <a:prstDash val="solid"/>
                    </a:lnT>
                    <a:lnB>
                      <a:noFill/>
                    </a:lnB>
                  </a:tcPr>
                </a:tc>
              </a:tr>
              <a:tr h="406400">
                <a:tc>
                  <a:txBody>
                    <a:bodyPr/>
                    <a:lstStyle/>
                    <a:p>
                      <a:r>
                        <a:rPr lang="en-US" sz="2000"/>
                        <a:t>3 x 7 = 21</a:t>
                      </a:r>
                    </a:p>
                  </a:txBody>
                  <a:tcPr marL="40640" marR="40640" marT="20320" marB="20320" anchor="ctr">
                    <a:lnL>
                      <a:noFill/>
                    </a:lnL>
                    <a:lnR>
                      <a:noFill/>
                    </a:lnR>
                    <a:lnT>
                      <a:noFill/>
                    </a:lnT>
                    <a:lnB>
                      <a:noFill/>
                    </a:lnB>
                  </a:tcPr>
                </a:tc>
                <a:tc>
                  <a:txBody>
                    <a:bodyPr/>
                    <a:lstStyle/>
                    <a:p>
                      <a:r>
                        <a:rPr lang="en-US" sz="2000"/>
                        <a:t>Three candies each for seven days, that would be fun, three times seven is twenty-one.</a:t>
                      </a:r>
                    </a:p>
                  </a:txBody>
                  <a:tcPr marL="40640" marR="40640" marT="20320" marB="20320" anchor="ctr">
                    <a:lnL>
                      <a:noFill/>
                    </a:lnL>
                    <a:lnR>
                      <a:noFill/>
                    </a:lnR>
                    <a:lnT>
                      <a:noFill/>
                    </a:lnT>
                    <a:lnB>
                      <a:noFill/>
                    </a:lnB>
                  </a:tcPr>
                </a:tc>
              </a:tr>
              <a:tr h="406400">
                <a:tc>
                  <a:txBody>
                    <a:bodyPr/>
                    <a:lstStyle/>
                    <a:p>
                      <a:r>
                        <a:rPr lang="en-US" sz="2000"/>
                        <a:t>3 x 8 = 24</a:t>
                      </a:r>
                    </a:p>
                  </a:txBody>
                  <a:tcPr marL="40640" marR="40640" marT="20320" marB="20320" anchor="ctr">
                    <a:lnL>
                      <a:noFill/>
                    </a:lnL>
                    <a:lnR>
                      <a:noFill/>
                    </a:lnR>
                    <a:lnT>
                      <a:noFill/>
                    </a:lnT>
                    <a:lnB>
                      <a:noFill/>
                    </a:lnB>
                  </a:tcPr>
                </a:tc>
                <a:tc>
                  <a:txBody>
                    <a:bodyPr/>
                    <a:lstStyle/>
                    <a:p>
                      <a:r>
                        <a:rPr lang="en-US" sz="2000"/>
                        <a:t>Three boys on skates fell on the floor, three times eight is twenty-four.</a:t>
                      </a:r>
                    </a:p>
                  </a:txBody>
                  <a:tcPr marL="40640" marR="40640" marT="20320" marB="20320" anchor="ctr">
                    <a:lnL>
                      <a:noFill/>
                    </a:lnL>
                    <a:lnR>
                      <a:noFill/>
                    </a:lnR>
                    <a:lnT>
                      <a:noFill/>
                    </a:lnT>
                    <a:lnB>
                      <a:noFill/>
                    </a:lnB>
                  </a:tcPr>
                </a:tc>
              </a:tr>
              <a:tr h="284480">
                <a:tc>
                  <a:txBody>
                    <a:bodyPr/>
                    <a:lstStyle/>
                    <a:p>
                      <a:r>
                        <a:rPr lang="en-US" sz="2000"/>
                        <a:t>6 x 6 = 36</a:t>
                      </a:r>
                    </a:p>
                  </a:txBody>
                  <a:tcPr marL="40640" marR="40640" marT="20320" marB="20320" anchor="ctr">
                    <a:lnL>
                      <a:noFill/>
                    </a:lnL>
                    <a:lnR>
                      <a:noFill/>
                    </a:lnR>
                    <a:lnT>
                      <a:noFill/>
                    </a:lnT>
                    <a:lnB>
                      <a:noFill/>
                    </a:lnB>
                  </a:tcPr>
                </a:tc>
                <a:tc>
                  <a:txBody>
                    <a:bodyPr/>
                    <a:lstStyle/>
                    <a:p>
                      <a:r>
                        <a:rPr lang="en-US" sz="2000"/>
                        <a:t>Six dogs with six sticks, six times six is thirty-six.</a:t>
                      </a:r>
                    </a:p>
                  </a:txBody>
                  <a:tcPr marL="40640" marR="40640" marT="20320" marB="20320" anchor="ctr">
                    <a:lnL>
                      <a:noFill/>
                    </a:lnL>
                    <a:lnR>
                      <a:noFill/>
                    </a:lnR>
                    <a:lnT>
                      <a:noFill/>
                    </a:lnT>
                    <a:lnB>
                      <a:noFill/>
                    </a:lnB>
                  </a:tcPr>
                </a:tc>
              </a:tr>
              <a:tr h="284480">
                <a:tc>
                  <a:txBody>
                    <a:bodyPr/>
                    <a:lstStyle/>
                    <a:p>
                      <a:r>
                        <a:rPr lang="en-US" sz="2000"/>
                        <a:t>6 x 7 = 42</a:t>
                      </a:r>
                    </a:p>
                  </a:txBody>
                  <a:tcPr marL="40640" marR="40640" marT="20320" marB="20320" anchor="ctr">
                    <a:lnL>
                      <a:noFill/>
                    </a:lnL>
                    <a:lnR>
                      <a:noFill/>
                    </a:lnR>
                    <a:lnT>
                      <a:noFill/>
                    </a:lnT>
                    <a:lnB>
                      <a:noFill/>
                    </a:lnB>
                  </a:tcPr>
                </a:tc>
                <a:tc>
                  <a:txBody>
                    <a:bodyPr/>
                    <a:lstStyle/>
                    <a:p>
                      <a:r>
                        <a:rPr lang="en-US" sz="2000"/>
                        <a:t>Sticks from heaven, stuck in glue, six times seven is forty-two!</a:t>
                      </a:r>
                    </a:p>
                  </a:txBody>
                  <a:tcPr marL="40640" marR="40640" marT="20320" marB="20320" anchor="ctr">
                    <a:lnL>
                      <a:noFill/>
                    </a:lnL>
                    <a:lnR>
                      <a:noFill/>
                    </a:lnR>
                    <a:lnT>
                      <a:noFill/>
                    </a:lnT>
                    <a:lnB>
                      <a:noFill/>
                    </a:lnB>
                  </a:tcPr>
                </a:tc>
              </a:tr>
              <a:tr h="528320">
                <a:tc>
                  <a:txBody>
                    <a:bodyPr/>
                    <a:lstStyle/>
                    <a:p>
                      <a:r>
                        <a:rPr lang="en-US" sz="2000"/>
                        <a:t>6 x 8 = 48</a:t>
                      </a:r>
                    </a:p>
                  </a:txBody>
                  <a:tcPr marL="40640" marR="40640" marT="20320" marB="20320" anchor="ctr">
                    <a:lnL>
                      <a:noFill/>
                    </a:lnL>
                    <a:lnR>
                      <a:noFill/>
                    </a:lnR>
                    <a:lnT>
                      <a:noFill/>
                    </a:lnT>
                    <a:lnB>
                      <a:noFill/>
                    </a:lnB>
                  </a:tcPr>
                </a:tc>
                <a:tc>
                  <a:txBody>
                    <a:bodyPr/>
                    <a:lstStyle/>
                    <a:p>
                      <a:r>
                        <a:rPr lang="en-US" sz="2000"/>
                        <a:t>What do we appreciate? Six times eight is forty-eight!</a:t>
                      </a:r>
                      <a:br>
                        <a:rPr lang="en-US" sz="2000"/>
                      </a:br>
                      <a:r>
                        <a:rPr lang="en-US" sz="2000"/>
                        <a:t>Flight 6 Times 8! Don't be late! Leaving at gate 48!</a:t>
                      </a:r>
                    </a:p>
                  </a:txBody>
                  <a:tcPr marL="40640" marR="40640" marT="20320" marB="20320" anchor="ctr">
                    <a:lnL>
                      <a:noFill/>
                    </a:lnL>
                    <a:lnR>
                      <a:noFill/>
                    </a:lnR>
                    <a:lnT>
                      <a:noFill/>
                    </a:lnT>
                    <a:lnB>
                      <a:noFill/>
                    </a:lnB>
                  </a:tcPr>
                </a:tc>
              </a:tr>
              <a:tr h="284480">
                <a:tc>
                  <a:txBody>
                    <a:bodyPr/>
                    <a:lstStyle/>
                    <a:p>
                      <a:r>
                        <a:rPr lang="en-US" sz="2000"/>
                        <a:t>7 x 7 = 49</a:t>
                      </a:r>
                    </a:p>
                  </a:txBody>
                  <a:tcPr marL="40640" marR="40640" marT="20320" marB="20320" anchor="ctr">
                    <a:lnL>
                      <a:noFill/>
                    </a:lnL>
                    <a:lnR>
                      <a:noFill/>
                    </a:lnR>
                    <a:lnT>
                      <a:noFill/>
                    </a:lnT>
                    <a:lnB>
                      <a:noFill/>
                    </a:lnB>
                  </a:tcPr>
                </a:tc>
                <a:tc>
                  <a:txBody>
                    <a:bodyPr/>
                    <a:lstStyle/>
                    <a:p>
                      <a:r>
                        <a:rPr lang="en-US" sz="2000"/>
                        <a:t>Seven kids in seven lines, add 'em, up its forty-nine.</a:t>
                      </a:r>
                    </a:p>
                  </a:txBody>
                  <a:tcPr marL="40640" marR="40640" marT="20320" marB="20320" anchor="ctr">
                    <a:lnL>
                      <a:noFill/>
                    </a:lnL>
                    <a:lnR>
                      <a:noFill/>
                    </a:lnR>
                    <a:lnT>
                      <a:noFill/>
                    </a:lnT>
                    <a:lnB>
                      <a:noFill/>
                    </a:lnB>
                  </a:tcPr>
                </a:tc>
              </a:tr>
              <a:tr h="528320">
                <a:tc>
                  <a:txBody>
                    <a:bodyPr/>
                    <a:lstStyle/>
                    <a:p>
                      <a:r>
                        <a:rPr lang="en-US" sz="2000"/>
                        <a:t>7 x 8 = 56</a:t>
                      </a:r>
                    </a:p>
                  </a:txBody>
                  <a:tcPr marL="40640" marR="40640" marT="20320" marB="20320" anchor="ctr">
                    <a:lnL>
                      <a:noFill/>
                    </a:lnL>
                    <a:lnR>
                      <a:noFill/>
                    </a:lnR>
                    <a:lnT>
                      <a:noFill/>
                    </a:lnT>
                    <a:lnB>
                      <a:noFill/>
                    </a:lnB>
                  </a:tcPr>
                </a:tc>
                <a:tc>
                  <a:txBody>
                    <a:bodyPr/>
                    <a:lstStyle/>
                    <a:p>
                      <a:r>
                        <a:rPr lang="en-US" sz="2000"/>
                        <a:t>Five - six - seven - eight, Fifty-six is seven times eight.</a:t>
                      </a:r>
                      <a:br>
                        <a:rPr lang="en-US" sz="2000"/>
                      </a:br>
                      <a:r>
                        <a:rPr lang="en-US" sz="2000"/>
                        <a:t>7 packs of gum, each with 8 sticks. Can you chew fifty-six?</a:t>
                      </a:r>
                    </a:p>
                  </a:txBody>
                  <a:tcPr marL="40640" marR="40640" marT="20320" marB="20320" anchor="ctr">
                    <a:lnL>
                      <a:noFill/>
                    </a:lnL>
                    <a:lnR>
                      <a:noFill/>
                    </a:lnR>
                    <a:lnT>
                      <a:noFill/>
                    </a:lnT>
                    <a:lnB>
                      <a:noFill/>
                    </a:lnB>
                  </a:tcPr>
                </a:tc>
              </a:tr>
              <a:tr h="772160">
                <a:tc>
                  <a:txBody>
                    <a:bodyPr/>
                    <a:lstStyle/>
                    <a:p>
                      <a:r>
                        <a:rPr lang="en-US" sz="2000" dirty="0"/>
                        <a:t>8 x 8 = 64</a:t>
                      </a:r>
                    </a:p>
                  </a:txBody>
                  <a:tcPr marL="40640" marR="40640" marT="20320" marB="20320" anchor="ctr">
                    <a:lnL>
                      <a:noFill/>
                    </a:lnL>
                    <a:lnR>
                      <a:noFill/>
                    </a:lnR>
                    <a:lnT>
                      <a:noFill/>
                    </a:lnT>
                    <a:lnB>
                      <a:noFill/>
                    </a:lnB>
                  </a:tcPr>
                </a:tc>
                <a:tc>
                  <a:txBody>
                    <a:bodyPr/>
                    <a:lstStyle/>
                    <a:p>
                      <a:r>
                        <a:rPr lang="en-US" sz="2000" dirty="0"/>
                        <a:t>Eight times eight is sixty-four, close your mouth and shut the door!</a:t>
                      </a:r>
                      <a:br>
                        <a:rPr lang="en-US" sz="2000" dirty="0"/>
                      </a:br>
                      <a:r>
                        <a:rPr lang="en-US" sz="2000" dirty="0"/>
                        <a:t>Had two eights, dropped them on the floor, picked them up, had sixty-four.</a:t>
                      </a:r>
                    </a:p>
                  </a:txBody>
                  <a:tcPr marL="40640" marR="40640" marT="20320" marB="20320" anchor="ctr">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Origo</a:t>
            </a:r>
            <a:r>
              <a:rPr lang="en-US" dirty="0" smtClean="0"/>
              <a:t> Box of Facts Multiplication </a:t>
            </a:r>
            <a:endParaRPr lang="en-US" dirty="0"/>
          </a:p>
        </p:txBody>
      </p:sp>
      <p:sp>
        <p:nvSpPr>
          <p:cNvPr id="3" name="Rounded Rectangle 2"/>
          <p:cNvSpPr/>
          <p:nvPr/>
        </p:nvSpPr>
        <p:spPr>
          <a:xfrm>
            <a:off x="1066800" y="2362200"/>
            <a:ext cx="6781800" cy="304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9050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5146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124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8100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958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105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7150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3246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010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219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9050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5146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124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8100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4958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105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7150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3246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7010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219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9050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5146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3124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38100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44958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105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7150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63246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7010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1219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4495800" y="2362200"/>
            <a:ext cx="3276600" cy="3048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3x10=____</a:t>
            </a:r>
          </a:p>
          <a:p>
            <a:pPr algn="ctr"/>
            <a:r>
              <a:rPr lang="en-US" sz="4000" dirty="0" smtClean="0">
                <a:solidFill>
                  <a:schemeClr val="tx1"/>
                </a:solidFill>
              </a:rPr>
              <a:t>10x3=____</a:t>
            </a:r>
            <a:endParaRPr lang="en-US" sz="4000" dirty="0">
              <a:solidFill>
                <a:schemeClr val="tx1"/>
              </a:solidFill>
            </a:endParaRPr>
          </a:p>
        </p:txBody>
      </p:sp>
      <p:sp>
        <p:nvSpPr>
          <p:cNvPr id="35" name="TextBox 34"/>
          <p:cNvSpPr txBox="1"/>
          <p:nvPr/>
        </p:nvSpPr>
        <p:spPr>
          <a:xfrm>
            <a:off x="2438400" y="1524000"/>
            <a:ext cx="4191000" cy="369332"/>
          </a:xfrm>
          <a:prstGeom prst="rect">
            <a:avLst/>
          </a:prstGeom>
          <a:noFill/>
        </p:spPr>
        <p:txBody>
          <a:bodyPr wrap="square" rtlCol="0">
            <a:spAutoFit/>
          </a:bodyPr>
          <a:lstStyle/>
          <a:p>
            <a:r>
              <a:rPr lang="en-US" dirty="0" smtClean="0"/>
              <a:t>using tens strategies </a:t>
            </a:r>
            <a:endParaRPr lang="en-US" dirty="0"/>
          </a:p>
        </p:txBody>
      </p:sp>
      <p:pic>
        <p:nvPicPr>
          <p:cNvPr id="36"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276600" cy="1143000"/>
          </a:xfrm>
        </p:spPr>
        <p:txBody>
          <a:bodyPr/>
          <a:lstStyle/>
          <a:p>
            <a:r>
              <a:rPr lang="en-US" dirty="0" err="1" smtClean="0"/>
              <a:t>Origo</a:t>
            </a:r>
            <a:r>
              <a:rPr lang="en-US" dirty="0" smtClean="0"/>
              <a:t> Box of</a:t>
            </a:r>
            <a:br>
              <a:rPr lang="en-US" dirty="0" smtClean="0"/>
            </a:br>
            <a:r>
              <a:rPr lang="en-US" dirty="0" smtClean="0"/>
              <a:t> Facts </a:t>
            </a:r>
            <a:br>
              <a:rPr lang="en-US" dirty="0" smtClean="0"/>
            </a:br>
            <a:r>
              <a:rPr lang="en-US" dirty="0" smtClean="0"/>
              <a:t>Multiplication </a:t>
            </a:r>
            <a:endParaRPr lang="en-US" dirty="0"/>
          </a:p>
        </p:txBody>
      </p:sp>
      <p:sp>
        <p:nvSpPr>
          <p:cNvPr id="3" name="Rounded Rectangle 2"/>
          <p:cNvSpPr/>
          <p:nvPr/>
        </p:nvSpPr>
        <p:spPr>
          <a:xfrm>
            <a:off x="5486400" y="609600"/>
            <a:ext cx="3200400" cy="563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4770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866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6962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7912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770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0866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6962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7912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4770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0866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6962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7912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4770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0866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76962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7912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4770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0866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76962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7912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0" y="21336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2x4=__= </a:t>
            </a:r>
            <a:r>
              <a:rPr lang="en-US" sz="4000" dirty="0" smtClean="0">
                <a:solidFill>
                  <a:schemeClr val="tx1"/>
                </a:solidFill>
              </a:rPr>
              <a:t>4</a:t>
            </a:r>
            <a:r>
              <a:rPr lang="en-US" sz="4000" dirty="0" smtClean="0">
                <a:solidFill>
                  <a:schemeClr val="tx1"/>
                </a:solidFill>
              </a:rPr>
              <a:t>x2</a:t>
            </a:r>
          </a:p>
        </p:txBody>
      </p:sp>
      <p:sp>
        <p:nvSpPr>
          <p:cNvPr id="35" name="TextBox 34"/>
          <p:cNvSpPr txBox="1"/>
          <p:nvPr/>
        </p:nvSpPr>
        <p:spPr>
          <a:xfrm>
            <a:off x="0" y="5943600"/>
            <a:ext cx="5105400" cy="369332"/>
          </a:xfrm>
          <a:prstGeom prst="rect">
            <a:avLst/>
          </a:prstGeom>
          <a:noFill/>
        </p:spPr>
        <p:txBody>
          <a:bodyPr wrap="square" rtlCol="0">
            <a:spAutoFit/>
          </a:bodyPr>
          <a:lstStyle/>
          <a:p>
            <a:r>
              <a:rPr lang="en-US" dirty="0" smtClean="0"/>
              <a:t>double, double </a:t>
            </a:r>
            <a:r>
              <a:rPr lang="en-US" dirty="0" err="1" smtClean="0"/>
              <a:t>double</a:t>
            </a:r>
            <a:r>
              <a:rPr lang="en-US" dirty="0" smtClean="0"/>
              <a:t>, double </a:t>
            </a:r>
            <a:r>
              <a:rPr lang="en-US" dirty="0" err="1" smtClean="0"/>
              <a:t>double</a:t>
            </a:r>
            <a:r>
              <a:rPr lang="en-US" dirty="0" smtClean="0"/>
              <a:t> </a:t>
            </a:r>
            <a:r>
              <a:rPr lang="en-US" dirty="0" err="1" smtClean="0"/>
              <a:t>double</a:t>
            </a:r>
            <a:r>
              <a:rPr lang="en-US" dirty="0" smtClean="0"/>
              <a:t>  </a:t>
            </a:r>
            <a:endParaRPr lang="en-US" dirty="0"/>
          </a:p>
        </p:txBody>
      </p:sp>
      <p:sp>
        <p:nvSpPr>
          <p:cNvPr id="36" name="Rounded Rectangle 35"/>
          <p:cNvSpPr/>
          <p:nvPr/>
        </p:nvSpPr>
        <p:spPr>
          <a:xfrm>
            <a:off x="0" y="30480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4x4=__= </a:t>
            </a:r>
            <a:r>
              <a:rPr lang="en-US" sz="4000" dirty="0" smtClean="0">
                <a:solidFill>
                  <a:schemeClr val="tx1"/>
                </a:solidFill>
              </a:rPr>
              <a:t>4</a:t>
            </a:r>
            <a:r>
              <a:rPr lang="en-US" sz="4000" dirty="0" smtClean="0">
                <a:solidFill>
                  <a:schemeClr val="tx1"/>
                </a:solidFill>
              </a:rPr>
              <a:t>x4</a:t>
            </a:r>
          </a:p>
        </p:txBody>
      </p:sp>
      <p:sp>
        <p:nvSpPr>
          <p:cNvPr id="37" name="Rounded Rectangle 36"/>
          <p:cNvSpPr/>
          <p:nvPr/>
        </p:nvSpPr>
        <p:spPr>
          <a:xfrm>
            <a:off x="0" y="3962400"/>
            <a:ext cx="50292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8</a:t>
            </a:r>
            <a:r>
              <a:rPr lang="en-US" sz="4000" dirty="0" smtClean="0">
                <a:solidFill>
                  <a:schemeClr val="tx1"/>
                </a:solidFill>
              </a:rPr>
              <a:t>x4=__= 8x4</a:t>
            </a:r>
          </a:p>
        </p:txBody>
      </p:sp>
      <p:sp>
        <p:nvSpPr>
          <p:cNvPr id="38" name="Oval 37"/>
          <p:cNvSpPr/>
          <p:nvPr/>
        </p:nvSpPr>
        <p:spPr>
          <a:xfrm>
            <a:off x="57912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64770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70866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76962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7912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64770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0866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6962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57150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4008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70104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76200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0" nodeType="clickEffect">
                                  <p:stCondLst>
                                    <p:cond delay="0"/>
                                  </p:stCondLst>
                                  <p:childTnLst>
                                    <p:anim calcmode="lin" valueType="num">
                                      <p:cBhvr additive="base">
                                        <p:cTn id="17" dur="500"/>
                                        <p:tgtEl>
                                          <p:spTgt spid="36"/>
                                        </p:tgtEl>
                                        <p:attrNameLst>
                                          <p:attrName>ppt_x</p:attrName>
                                        </p:attrNameLst>
                                      </p:cBhvr>
                                      <p:tavLst>
                                        <p:tav tm="0">
                                          <p:val>
                                            <p:strVal val="ppt_x"/>
                                          </p:val>
                                        </p:tav>
                                        <p:tav tm="100000">
                                          <p:val>
                                            <p:strVal val="ppt_x"/>
                                          </p:val>
                                        </p:tav>
                                      </p:tavLst>
                                    </p:anim>
                                    <p:anim calcmode="lin" valueType="num">
                                      <p:cBhvr additive="base">
                                        <p:cTn id="18" dur="500"/>
                                        <p:tgtEl>
                                          <p:spTgt spid="36"/>
                                        </p:tgtEl>
                                        <p:attrNameLst>
                                          <p:attrName>ppt_y</p:attrName>
                                        </p:attrNameLst>
                                      </p:cBhvr>
                                      <p:tavLst>
                                        <p:tav tm="0">
                                          <p:val>
                                            <p:strVal val="ppt_y"/>
                                          </p:val>
                                        </p:tav>
                                        <p:tav tm="100000">
                                          <p:val>
                                            <p:strVal val="1+ppt_h/2"/>
                                          </p:val>
                                        </p:tav>
                                      </p:tavLst>
                                    </p:anim>
                                    <p:set>
                                      <p:cBhvr>
                                        <p:cTn id="19" dur="1" fill="hold">
                                          <p:stCondLst>
                                            <p:cond delay="499"/>
                                          </p:stCondLst>
                                        </p:cTn>
                                        <p:tgtEl>
                                          <p:spTgt spid="3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1"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ox(in)">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0" nodeType="clickEffect">
                                  <p:stCondLst>
                                    <p:cond delay="0"/>
                                  </p:stCondLst>
                                  <p:childTnLst>
                                    <p:anim calcmode="lin" valueType="num">
                                      <p:cBhvr additive="base">
                                        <p:cTn id="28" dur="500"/>
                                        <p:tgtEl>
                                          <p:spTgt spid="37"/>
                                        </p:tgtEl>
                                        <p:attrNameLst>
                                          <p:attrName>ppt_x</p:attrName>
                                        </p:attrNameLst>
                                      </p:cBhvr>
                                      <p:tavLst>
                                        <p:tav tm="0">
                                          <p:val>
                                            <p:strVal val="ppt_x"/>
                                          </p:val>
                                        </p:tav>
                                        <p:tav tm="100000">
                                          <p:val>
                                            <p:strVal val="ppt_x"/>
                                          </p:val>
                                        </p:tav>
                                      </p:tavLst>
                                    </p:anim>
                                    <p:anim calcmode="lin" valueType="num">
                                      <p:cBhvr additive="base">
                                        <p:cTn id="29" dur="500"/>
                                        <p:tgtEl>
                                          <p:spTgt spid="37"/>
                                        </p:tgtEl>
                                        <p:attrNameLst>
                                          <p:attrName>ppt_y</p:attrName>
                                        </p:attrNameLst>
                                      </p:cBhvr>
                                      <p:tavLst>
                                        <p:tav tm="0">
                                          <p:val>
                                            <p:strVal val="ppt_y"/>
                                          </p:val>
                                        </p:tav>
                                        <p:tav tm="100000">
                                          <p:val>
                                            <p:strVal val="1+ppt_h/2"/>
                                          </p:val>
                                        </p:tav>
                                      </p:tavLst>
                                    </p:anim>
                                    <p:set>
                                      <p:cBhvr>
                                        <p:cTn id="30" dur="1" fill="hold">
                                          <p:stCondLst>
                                            <p:cond delay="499"/>
                                          </p:stCondLst>
                                        </p:cTn>
                                        <p:tgtEl>
                                          <p:spTgt spid="3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1"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ox(in)">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36" grpId="0" animBg="1"/>
      <p:bldP spid="36" grpId="1" animBg="1"/>
      <p:bldP spid="37" grpId="0" animBg="1"/>
      <p:bldP spid="3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276600" cy="1143000"/>
          </a:xfrm>
        </p:spPr>
        <p:txBody>
          <a:bodyPr/>
          <a:lstStyle/>
          <a:p>
            <a:r>
              <a:rPr lang="en-US" dirty="0" err="1" smtClean="0"/>
              <a:t>Origo</a:t>
            </a:r>
            <a:r>
              <a:rPr lang="en-US" dirty="0" smtClean="0"/>
              <a:t> Box of</a:t>
            </a:r>
            <a:br>
              <a:rPr lang="en-US" dirty="0" smtClean="0"/>
            </a:br>
            <a:r>
              <a:rPr lang="en-US" dirty="0" smtClean="0"/>
              <a:t> Facts </a:t>
            </a:r>
            <a:br>
              <a:rPr lang="en-US" dirty="0" smtClean="0"/>
            </a:br>
            <a:r>
              <a:rPr lang="en-US" dirty="0" smtClean="0"/>
              <a:t>Multiplication </a:t>
            </a:r>
            <a:endParaRPr lang="en-US" dirty="0"/>
          </a:p>
        </p:txBody>
      </p:sp>
      <p:sp>
        <p:nvSpPr>
          <p:cNvPr id="3" name="Rounded Rectangle 2"/>
          <p:cNvSpPr/>
          <p:nvPr/>
        </p:nvSpPr>
        <p:spPr>
          <a:xfrm>
            <a:off x="5486400" y="0"/>
            <a:ext cx="320040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477000" y="228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86600" y="228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77000" y="2286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086600" y="2286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477000" y="914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086600" y="914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477000" y="2971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086600" y="2971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477000" y="1600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086600" y="1600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0" y="21336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10x2=__= 2x10</a:t>
            </a:r>
          </a:p>
        </p:txBody>
      </p:sp>
      <p:sp>
        <p:nvSpPr>
          <p:cNvPr id="35" name="TextBox 34"/>
          <p:cNvSpPr txBox="1"/>
          <p:nvPr/>
        </p:nvSpPr>
        <p:spPr>
          <a:xfrm>
            <a:off x="1143000" y="4343400"/>
            <a:ext cx="2667000" cy="381000"/>
          </a:xfrm>
          <a:prstGeom prst="rect">
            <a:avLst/>
          </a:prstGeom>
          <a:noFill/>
        </p:spPr>
        <p:txBody>
          <a:bodyPr wrap="square" rtlCol="0">
            <a:spAutoFit/>
          </a:bodyPr>
          <a:lstStyle/>
          <a:p>
            <a:r>
              <a:rPr lang="en-US" dirty="0" smtClean="0"/>
              <a:t>build up; build down</a:t>
            </a:r>
            <a:endParaRPr lang="en-US" dirty="0"/>
          </a:p>
        </p:txBody>
      </p:sp>
      <p:sp>
        <p:nvSpPr>
          <p:cNvPr id="36" name="Rounded Rectangle 35"/>
          <p:cNvSpPr/>
          <p:nvPr/>
        </p:nvSpPr>
        <p:spPr>
          <a:xfrm>
            <a:off x="0" y="30480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9x2=__= 2x9</a:t>
            </a:r>
          </a:p>
        </p:txBody>
      </p:sp>
      <p:sp>
        <p:nvSpPr>
          <p:cNvPr id="39" name="Oval 38"/>
          <p:cNvSpPr/>
          <p:nvPr/>
        </p:nvSpPr>
        <p:spPr>
          <a:xfrm>
            <a:off x="6477000" y="3657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7086600" y="3657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6477000" y="4267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086600" y="4267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477000" y="4953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7086600" y="4953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6477000" y="5562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7086600" y="5562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6477000" y="6248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7086600" y="6248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0" nodeType="clickEffect">
                                  <p:stCondLst>
                                    <p:cond delay="0"/>
                                  </p:stCondLst>
                                  <p:childTnLst>
                                    <p:anim calcmode="lin" valueType="num">
                                      <p:cBhvr additive="base">
                                        <p:cTn id="17" dur="500"/>
                                        <p:tgtEl>
                                          <p:spTgt spid="36"/>
                                        </p:tgtEl>
                                        <p:attrNameLst>
                                          <p:attrName>ppt_x</p:attrName>
                                        </p:attrNameLst>
                                      </p:cBhvr>
                                      <p:tavLst>
                                        <p:tav tm="0">
                                          <p:val>
                                            <p:strVal val="ppt_x"/>
                                          </p:val>
                                        </p:tav>
                                        <p:tav tm="100000">
                                          <p:val>
                                            <p:strVal val="ppt_x"/>
                                          </p:val>
                                        </p:tav>
                                      </p:tavLst>
                                    </p:anim>
                                    <p:anim calcmode="lin" valueType="num">
                                      <p:cBhvr additive="base">
                                        <p:cTn id="18" dur="500"/>
                                        <p:tgtEl>
                                          <p:spTgt spid="36"/>
                                        </p:tgtEl>
                                        <p:attrNameLst>
                                          <p:attrName>ppt_y</p:attrName>
                                        </p:attrNameLst>
                                      </p:cBhvr>
                                      <p:tavLst>
                                        <p:tav tm="0">
                                          <p:val>
                                            <p:strVal val="ppt_y"/>
                                          </p:val>
                                        </p:tav>
                                        <p:tav tm="100000">
                                          <p:val>
                                            <p:strVal val="1+ppt_h/2"/>
                                          </p:val>
                                        </p:tav>
                                      </p:tavLst>
                                    </p:anim>
                                    <p:set>
                                      <p:cBhvr>
                                        <p:cTn id="19" dur="1" fill="hold">
                                          <p:stCondLst>
                                            <p:cond delay="499"/>
                                          </p:stCondLst>
                                        </p:cTn>
                                        <p:tgtEl>
                                          <p:spTgt spid="3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1"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ox(in)">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36" grpId="0" animBg="1"/>
      <p:bldP spid="3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Division </a:t>
            </a:r>
            <a:r>
              <a:rPr lang="en-US" dirty="0" smtClean="0"/>
              <a:t>  </a:t>
            </a:r>
            <a:r>
              <a:rPr lang="en-US" dirty="0" smtClean="0"/>
              <a:t>	</a:t>
            </a:r>
            <a:endParaRPr lang="en-US" dirty="0"/>
          </a:p>
        </p:txBody>
      </p:sp>
      <p:sp>
        <p:nvSpPr>
          <p:cNvPr id="5" name="Text Placeholder 4"/>
          <p:cNvSpPr>
            <a:spLocks noGrp="1"/>
          </p:cNvSpPr>
          <p:nvPr>
            <p:ph type="body" idx="1"/>
          </p:nvPr>
        </p:nvSpPr>
        <p:spPr/>
        <p:txBody>
          <a:bodyPr/>
          <a:lstStyle/>
          <a:p>
            <a:r>
              <a:rPr lang="en-US" dirty="0" smtClean="0"/>
              <a:t>History, definitions and common problems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Partitioning</a:t>
            </a:r>
            <a:r>
              <a:rPr lang="en-US" dirty="0" smtClean="0"/>
              <a:t> &amp; Measurement</a:t>
            </a:r>
            <a:r>
              <a:rPr lang="en-US" dirty="0" smtClean="0"/>
              <a:t> </a:t>
            </a:r>
            <a:endParaRPr lang="en-US" dirty="0"/>
          </a:p>
        </p:txBody>
      </p:sp>
      <p:pic>
        <p:nvPicPr>
          <p:cNvPr id="56322"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971550" y="1809750"/>
            <a:ext cx="1238250" cy="1238250"/>
          </a:xfrm>
          <a:prstGeom prst="rect">
            <a:avLst/>
          </a:prstGeom>
          <a:noFill/>
        </p:spPr>
      </p:pic>
      <p:pic>
        <p:nvPicPr>
          <p:cNvPr id="7"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1962150" y="1885950"/>
            <a:ext cx="1238250" cy="1238250"/>
          </a:xfrm>
          <a:prstGeom prst="rect">
            <a:avLst/>
          </a:prstGeom>
          <a:noFill/>
        </p:spPr>
      </p:pic>
      <p:pic>
        <p:nvPicPr>
          <p:cNvPr id="8"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5238750" y="1809750"/>
            <a:ext cx="1238250" cy="1238250"/>
          </a:xfrm>
          <a:prstGeom prst="rect">
            <a:avLst/>
          </a:prstGeom>
          <a:noFill/>
        </p:spPr>
      </p:pic>
      <p:pic>
        <p:nvPicPr>
          <p:cNvPr id="9"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4171950" y="1809750"/>
            <a:ext cx="1238250" cy="1238250"/>
          </a:xfrm>
          <a:prstGeom prst="rect">
            <a:avLst/>
          </a:prstGeom>
          <a:noFill/>
        </p:spPr>
      </p:pic>
      <p:pic>
        <p:nvPicPr>
          <p:cNvPr id="10"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3028950" y="1809750"/>
            <a:ext cx="1238250" cy="1238250"/>
          </a:xfrm>
          <a:prstGeom prst="rect">
            <a:avLst/>
          </a:prstGeom>
          <a:noFill/>
        </p:spPr>
      </p:pic>
      <p:pic>
        <p:nvPicPr>
          <p:cNvPr id="19"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6381750" y="1809750"/>
            <a:ext cx="1238250" cy="1238250"/>
          </a:xfrm>
          <a:prstGeom prst="rect">
            <a:avLst/>
          </a:prstGeom>
          <a:noFill/>
        </p:spPr>
      </p:pic>
      <p:sp>
        <p:nvSpPr>
          <p:cNvPr id="20" name="Rectangle 19"/>
          <p:cNvSpPr/>
          <p:nvPr/>
        </p:nvSpPr>
        <p:spPr>
          <a:xfrm>
            <a:off x="1200150" y="3695700"/>
            <a:ext cx="19050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486150" y="3714750"/>
            <a:ext cx="19050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772150" y="3714750"/>
            <a:ext cx="19050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1200150" y="3771900"/>
            <a:ext cx="1238250" cy="1238250"/>
          </a:xfrm>
          <a:prstGeom prst="rect">
            <a:avLst/>
          </a:prstGeom>
          <a:noFill/>
        </p:spPr>
      </p:pic>
      <p:pic>
        <p:nvPicPr>
          <p:cNvPr id="24"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5772150" y="3790950"/>
            <a:ext cx="1238250" cy="1238250"/>
          </a:xfrm>
          <a:prstGeom prst="rect">
            <a:avLst/>
          </a:prstGeom>
          <a:noFill/>
        </p:spPr>
      </p:pic>
      <p:pic>
        <p:nvPicPr>
          <p:cNvPr id="25"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4400550" y="3714750"/>
            <a:ext cx="1238250" cy="1238250"/>
          </a:xfrm>
          <a:prstGeom prst="rect">
            <a:avLst/>
          </a:prstGeom>
          <a:noFill/>
        </p:spPr>
      </p:pic>
      <p:pic>
        <p:nvPicPr>
          <p:cNvPr id="26"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3257550" y="3714750"/>
            <a:ext cx="1238250" cy="1238250"/>
          </a:xfrm>
          <a:prstGeom prst="rect">
            <a:avLst/>
          </a:prstGeom>
          <a:noFill/>
        </p:spPr>
      </p:pic>
      <p:pic>
        <p:nvPicPr>
          <p:cNvPr id="27"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6610350" y="3714750"/>
            <a:ext cx="1238250" cy="1238250"/>
          </a:xfrm>
          <a:prstGeom prst="rect">
            <a:avLst/>
          </a:prstGeom>
          <a:noFill/>
        </p:spPr>
      </p:pic>
      <p:pic>
        <p:nvPicPr>
          <p:cNvPr id="28"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2038350" y="3771900"/>
            <a:ext cx="1238250" cy="1238250"/>
          </a:xfrm>
          <a:prstGeom prst="rect">
            <a:avLst/>
          </a:prstGeom>
          <a:noFill/>
        </p:spPr>
      </p:pic>
      <p:sp>
        <p:nvSpPr>
          <p:cNvPr id="29" name="Right Brace 28"/>
          <p:cNvSpPr/>
          <p:nvPr/>
        </p:nvSpPr>
        <p:spPr>
          <a:xfrm rot="5400000">
            <a:off x="4095750" y="133350"/>
            <a:ext cx="685800" cy="6477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p:cNvSpPr txBox="1"/>
          <p:nvPr/>
        </p:nvSpPr>
        <p:spPr>
          <a:xfrm>
            <a:off x="1447800" y="5334000"/>
            <a:ext cx="7162800" cy="369332"/>
          </a:xfrm>
          <a:prstGeom prst="rect">
            <a:avLst/>
          </a:prstGeom>
          <a:noFill/>
        </p:spPr>
        <p:txBody>
          <a:bodyPr wrap="square" rtlCol="0">
            <a:spAutoFit/>
          </a:bodyPr>
          <a:lstStyle/>
          <a:p>
            <a:r>
              <a:rPr lang="en-US" dirty="0" smtClean="0"/>
              <a:t>there are 6 pares and each person gets two </a:t>
            </a:r>
            <a:endParaRPr lang="en-US" dirty="0"/>
          </a:p>
        </p:txBody>
      </p:sp>
      <p:sp>
        <p:nvSpPr>
          <p:cNvPr id="31" name="Rectangle 30"/>
          <p:cNvSpPr/>
          <p:nvPr/>
        </p:nvSpPr>
        <p:spPr>
          <a:xfrm>
            <a:off x="3276600" y="5638800"/>
            <a:ext cx="2377575"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first </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Partitioning &amp; </a:t>
            </a:r>
            <a:r>
              <a:rPr lang="en-US" b="1" dirty="0" smtClean="0"/>
              <a:t>Measurement</a:t>
            </a:r>
            <a:r>
              <a:rPr lang="en-US" dirty="0" smtClean="0"/>
              <a:t> </a:t>
            </a:r>
            <a:endParaRPr lang="en-US" dirty="0"/>
          </a:p>
        </p:txBody>
      </p:sp>
      <p:pic>
        <p:nvPicPr>
          <p:cNvPr id="56322"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971550" y="1809750"/>
            <a:ext cx="1238250" cy="1238250"/>
          </a:xfrm>
          <a:prstGeom prst="rect">
            <a:avLst/>
          </a:prstGeom>
          <a:noFill/>
        </p:spPr>
      </p:pic>
      <p:pic>
        <p:nvPicPr>
          <p:cNvPr id="7"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1962150" y="1885950"/>
            <a:ext cx="1238250" cy="1238250"/>
          </a:xfrm>
          <a:prstGeom prst="rect">
            <a:avLst/>
          </a:prstGeom>
          <a:noFill/>
        </p:spPr>
      </p:pic>
      <p:pic>
        <p:nvPicPr>
          <p:cNvPr id="8"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5238750" y="1809750"/>
            <a:ext cx="1238250" cy="1238250"/>
          </a:xfrm>
          <a:prstGeom prst="rect">
            <a:avLst/>
          </a:prstGeom>
          <a:noFill/>
        </p:spPr>
      </p:pic>
      <p:pic>
        <p:nvPicPr>
          <p:cNvPr id="9"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4171950" y="1809750"/>
            <a:ext cx="1238250" cy="1238250"/>
          </a:xfrm>
          <a:prstGeom prst="rect">
            <a:avLst/>
          </a:prstGeom>
          <a:noFill/>
        </p:spPr>
      </p:pic>
      <p:pic>
        <p:nvPicPr>
          <p:cNvPr id="10"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3028950" y="1809750"/>
            <a:ext cx="1238250" cy="1238250"/>
          </a:xfrm>
          <a:prstGeom prst="rect">
            <a:avLst/>
          </a:prstGeom>
          <a:noFill/>
        </p:spPr>
      </p:pic>
      <p:pic>
        <p:nvPicPr>
          <p:cNvPr id="19"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6381750" y="1809750"/>
            <a:ext cx="1238250" cy="1238250"/>
          </a:xfrm>
          <a:prstGeom prst="rect">
            <a:avLst/>
          </a:prstGeom>
          <a:noFill/>
        </p:spPr>
      </p:pic>
      <p:sp>
        <p:nvSpPr>
          <p:cNvPr id="20" name="Rectangle 19"/>
          <p:cNvSpPr/>
          <p:nvPr/>
        </p:nvSpPr>
        <p:spPr>
          <a:xfrm>
            <a:off x="1200150" y="3695700"/>
            <a:ext cx="283845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953000" y="3714750"/>
            <a:ext cx="272415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1143000" y="3657600"/>
            <a:ext cx="1238250" cy="1238250"/>
          </a:xfrm>
          <a:prstGeom prst="rect">
            <a:avLst/>
          </a:prstGeom>
          <a:noFill/>
        </p:spPr>
      </p:pic>
      <p:pic>
        <p:nvPicPr>
          <p:cNvPr id="24"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5029200" y="3733800"/>
            <a:ext cx="1238250" cy="1238250"/>
          </a:xfrm>
          <a:prstGeom prst="rect">
            <a:avLst/>
          </a:prstGeom>
          <a:noFill/>
        </p:spPr>
      </p:pic>
      <p:pic>
        <p:nvPicPr>
          <p:cNvPr id="25"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5867400" y="3733800"/>
            <a:ext cx="1238250" cy="1238250"/>
          </a:xfrm>
          <a:prstGeom prst="rect">
            <a:avLst/>
          </a:prstGeom>
          <a:noFill/>
        </p:spPr>
      </p:pic>
      <p:pic>
        <p:nvPicPr>
          <p:cNvPr id="26"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2057400" y="3733800"/>
            <a:ext cx="1238250" cy="1238250"/>
          </a:xfrm>
          <a:prstGeom prst="rect">
            <a:avLst/>
          </a:prstGeom>
          <a:noFill/>
        </p:spPr>
      </p:pic>
      <p:pic>
        <p:nvPicPr>
          <p:cNvPr id="27"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6610350" y="3714750"/>
            <a:ext cx="1238250" cy="1238250"/>
          </a:xfrm>
          <a:prstGeom prst="rect">
            <a:avLst/>
          </a:prstGeom>
          <a:noFill/>
        </p:spPr>
      </p:pic>
      <p:pic>
        <p:nvPicPr>
          <p:cNvPr id="28" name="Picture 2" descr="C:\Users\rfrantu.DPSUSER\AppData\Local\Microsoft\Windows\Temporary Internet Files\Content.IE5\1SD72RZ4\MC900436906[1].png"/>
          <p:cNvPicPr>
            <a:picLocks noChangeAspect="1" noChangeArrowheads="1"/>
          </p:cNvPicPr>
          <p:nvPr/>
        </p:nvPicPr>
        <p:blipFill>
          <a:blip r:embed="rId3" cstate="print"/>
          <a:srcRect/>
          <a:stretch>
            <a:fillRect/>
          </a:stretch>
        </p:blipFill>
        <p:spPr bwMode="auto">
          <a:xfrm>
            <a:off x="2895600" y="3657600"/>
            <a:ext cx="1390650" cy="1238250"/>
          </a:xfrm>
          <a:prstGeom prst="rect">
            <a:avLst/>
          </a:prstGeom>
          <a:noFill/>
        </p:spPr>
      </p:pic>
      <p:sp>
        <p:nvSpPr>
          <p:cNvPr id="30" name="TextBox 29"/>
          <p:cNvSpPr txBox="1"/>
          <p:nvPr/>
        </p:nvSpPr>
        <p:spPr>
          <a:xfrm>
            <a:off x="1447800" y="5334000"/>
            <a:ext cx="7162800" cy="646331"/>
          </a:xfrm>
          <a:prstGeom prst="rect">
            <a:avLst/>
          </a:prstGeom>
          <a:noFill/>
        </p:spPr>
        <p:txBody>
          <a:bodyPr wrap="square" rtlCol="0">
            <a:spAutoFit/>
          </a:bodyPr>
          <a:lstStyle/>
          <a:p>
            <a:r>
              <a:rPr lang="en-US" dirty="0" smtClean="0"/>
              <a:t>there are 6 pares, if two children share the pairs equally, how many does each get? </a:t>
            </a:r>
            <a:endParaRPr lang="en-US" dirty="0"/>
          </a:p>
        </p:txBody>
      </p:sp>
      <p:sp>
        <p:nvSpPr>
          <p:cNvPr id="31" name="Rectangle 30"/>
          <p:cNvSpPr/>
          <p:nvPr/>
        </p:nvSpPr>
        <p:spPr>
          <a:xfrm>
            <a:off x="2795700" y="5638800"/>
            <a:ext cx="3339377"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second </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Outcomes for Session Four   </a:t>
            </a:r>
          </a:p>
        </p:txBody>
      </p:sp>
      <p:sp>
        <p:nvSpPr>
          <p:cNvPr id="7171" name="Content Placeholder 2"/>
          <p:cNvSpPr>
            <a:spLocks noGrp="1"/>
          </p:cNvSpPr>
          <p:nvPr>
            <p:ph sz="quarter" idx="1"/>
          </p:nvPr>
        </p:nvSpPr>
        <p:spPr/>
        <p:txBody>
          <a:bodyPr/>
          <a:lstStyle/>
          <a:p>
            <a:pPr eaLnBrk="1" hangingPunct="1">
              <a:buFont typeface="Wingdings 2" pitchFamily="18" charset="2"/>
              <a:buNone/>
            </a:pPr>
            <a:r>
              <a:rPr lang="en-US" dirty="0" smtClean="0"/>
              <a:t>Participants will understand the major misconceptions of working with operations </a:t>
            </a:r>
          </a:p>
          <a:p>
            <a:pPr eaLnBrk="1" hangingPunct="1">
              <a:buFont typeface="Wingdings 2" pitchFamily="18" charset="2"/>
              <a:buNone/>
            </a:pPr>
            <a:r>
              <a:rPr lang="en-US" dirty="0" smtClean="0"/>
              <a:t>Participants will bridge from the 10 frames to operations using the </a:t>
            </a:r>
            <a:r>
              <a:rPr lang="en-US" dirty="0" err="1" smtClean="0"/>
              <a:t>Origo</a:t>
            </a:r>
            <a:r>
              <a:rPr lang="en-US" dirty="0" smtClean="0"/>
              <a:t> Box of Facts </a:t>
            </a:r>
          </a:p>
          <a:p>
            <a:pPr eaLnBrk="1" hangingPunct="1">
              <a:buFont typeface="Wingdings 2" pitchFamily="18" charset="2"/>
              <a:buNone/>
            </a:pPr>
            <a:r>
              <a:rPr lang="en-US" dirty="0" smtClean="0"/>
              <a:t>Participants will explore instructional techniques for the mastery and application of skills for rational numbers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students should know </a:t>
            </a:r>
            <a:endParaRPr lang="en-US" dirty="0"/>
          </a:p>
        </p:txBody>
      </p:sp>
      <p:sp>
        <p:nvSpPr>
          <p:cNvPr id="3" name="Rectangle 2"/>
          <p:cNvSpPr/>
          <p:nvPr/>
        </p:nvSpPr>
        <p:spPr>
          <a:xfrm>
            <a:off x="762000" y="1524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by 3</a:t>
            </a:r>
            <a:r>
              <a:rPr lang="en-US" sz="2400" baseline="30000" dirty="0" smtClean="0"/>
              <a:t>rd</a:t>
            </a:r>
            <a:r>
              <a:rPr lang="en-US" sz="2400" dirty="0" smtClean="0"/>
              <a:t> Grade …should have a strong grasp of </a:t>
            </a:r>
            <a:r>
              <a:rPr lang="en-US" sz="2400" dirty="0" smtClean="0"/>
              <a:t> </a:t>
            </a:r>
            <a:r>
              <a:rPr lang="en-US" sz="2400" dirty="0" smtClean="0"/>
              <a:t>conceptual understanding of division- partition measurement </a:t>
            </a:r>
            <a:endParaRPr lang="en-US" sz="2400" dirty="0"/>
          </a:p>
        </p:txBody>
      </p:sp>
      <p:sp>
        <p:nvSpPr>
          <p:cNvPr id="4" name="Rectangle 3"/>
          <p:cNvSpPr/>
          <p:nvPr/>
        </p:nvSpPr>
        <p:spPr>
          <a:xfrm>
            <a:off x="762000" y="25146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Focus on conceptual understanding </a:t>
            </a:r>
            <a:r>
              <a:rPr lang="en-US" sz="2400" dirty="0" smtClean="0"/>
              <a:t>first; allow for invention  </a:t>
            </a:r>
            <a:endParaRPr lang="en-US" sz="2400" dirty="0"/>
          </a:p>
        </p:txBody>
      </p:sp>
      <p:sp>
        <p:nvSpPr>
          <p:cNvPr id="5" name="Rectangle 4"/>
          <p:cNvSpPr/>
          <p:nvPr/>
        </p:nvSpPr>
        <p:spPr>
          <a:xfrm>
            <a:off x="762000" y="35052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Develop algorithmic processes only after concepts are solid </a:t>
            </a:r>
            <a:endParaRPr lang="en-US"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t>
            </a:r>
            <a:r>
              <a:rPr lang="en-US" dirty="0" smtClean="0"/>
              <a:t>Division</a:t>
            </a:r>
            <a:r>
              <a:rPr lang="en-US" dirty="0" smtClean="0"/>
              <a:t> </a:t>
            </a:r>
            <a:endParaRPr lang="en-US" dirty="0"/>
          </a:p>
        </p:txBody>
      </p:sp>
      <p:sp>
        <p:nvSpPr>
          <p:cNvPr id="3" name="Rounded Rectangle 2"/>
          <p:cNvSpPr/>
          <p:nvPr/>
        </p:nvSpPr>
        <p:spPr>
          <a:xfrm>
            <a:off x="9906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right to left in the quotient </a:t>
            </a:r>
            <a:endParaRPr lang="en-US" dirty="0"/>
          </a:p>
        </p:txBody>
      </p:sp>
      <p:sp>
        <p:nvSpPr>
          <p:cNvPr id="4" name="Rectangle 3"/>
          <p:cNvSpPr/>
          <p:nvPr/>
        </p:nvSpPr>
        <p:spPr>
          <a:xfrm>
            <a:off x="4909320" y="1219200"/>
            <a:ext cx="3070071" cy="507831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34</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2 86</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6</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6</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0</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Freeform 4"/>
          <p:cNvSpPr/>
          <p:nvPr/>
        </p:nvSpPr>
        <p:spPr>
          <a:xfrm>
            <a:off x="6019800" y="2133600"/>
            <a:ext cx="1395663" cy="673768"/>
          </a:xfrm>
          <a:custGeom>
            <a:avLst/>
            <a:gdLst>
              <a:gd name="connsiteX0" fmla="*/ 0 w 1395663"/>
              <a:gd name="connsiteY0" fmla="*/ 673768 h 673768"/>
              <a:gd name="connsiteX1" fmla="*/ 72190 w 1395663"/>
              <a:gd name="connsiteY1" fmla="*/ 625642 h 673768"/>
              <a:gd name="connsiteX2" fmla="*/ 120316 w 1395663"/>
              <a:gd name="connsiteY2" fmla="*/ 553453 h 673768"/>
              <a:gd name="connsiteX3" fmla="*/ 192505 w 1395663"/>
              <a:gd name="connsiteY3" fmla="*/ 312821 h 673768"/>
              <a:gd name="connsiteX4" fmla="*/ 168442 w 1395663"/>
              <a:gd name="connsiteY4" fmla="*/ 120316 h 673768"/>
              <a:gd name="connsiteX5" fmla="*/ 144379 w 1395663"/>
              <a:gd name="connsiteY5" fmla="*/ 48126 h 673768"/>
              <a:gd name="connsiteX6" fmla="*/ 216569 w 1395663"/>
              <a:gd name="connsiteY6" fmla="*/ 24063 h 673768"/>
              <a:gd name="connsiteX7" fmla="*/ 1395663 w 1395663"/>
              <a:gd name="connsiteY7" fmla="*/ 0 h 67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5663" h="673768">
                <a:moveTo>
                  <a:pt x="0" y="673768"/>
                </a:moveTo>
                <a:cubicBezTo>
                  <a:pt x="24063" y="657726"/>
                  <a:pt x="51740" y="646092"/>
                  <a:pt x="72190" y="625642"/>
                </a:cubicBezTo>
                <a:cubicBezTo>
                  <a:pt x="92640" y="605192"/>
                  <a:pt x="108570" y="579881"/>
                  <a:pt x="120316" y="553453"/>
                </a:cubicBezTo>
                <a:cubicBezTo>
                  <a:pt x="153793" y="478130"/>
                  <a:pt x="172506" y="392816"/>
                  <a:pt x="192505" y="312821"/>
                </a:cubicBezTo>
                <a:cubicBezTo>
                  <a:pt x="184484" y="248653"/>
                  <a:pt x="180010" y="183941"/>
                  <a:pt x="168442" y="120316"/>
                </a:cubicBezTo>
                <a:cubicBezTo>
                  <a:pt x="163905" y="95360"/>
                  <a:pt x="133035" y="70813"/>
                  <a:pt x="144379" y="48126"/>
                </a:cubicBezTo>
                <a:cubicBezTo>
                  <a:pt x="155723" y="25439"/>
                  <a:pt x="191224" y="25077"/>
                  <a:pt x="216569" y="24063"/>
                </a:cubicBezTo>
                <a:cubicBezTo>
                  <a:pt x="609368" y="8351"/>
                  <a:pt x="1002550" y="0"/>
                  <a:pt x="1395663" y="0"/>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Freeform 6"/>
          <p:cNvSpPr/>
          <p:nvPr/>
        </p:nvSpPr>
        <p:spPr>
          <a:xfrm>
            <a:off x="6096000" y="3733800"/>
            <a:ext cx="1443790" cy="98278"/>
          </a:xfrm>
          <a:custGeom>
            <a:avLst/>
            <a:gdLst>
              <a:gd name="connsiteX0" fmla="*/ 0 w 1443790"/>
              <a:gd name="connsiteY0" fmla="*/ 94057 h 98278"/>
              <a:gd name="connsiteX1" fmla="*/ 721895 w 1443790"/>
              <a:gd name="connsiteY1" fmla="*/ 94057 h 98278"/>
              <a:gd name="connsiteX2" fmla="*/ 1443790 w 1443790"/>
              <a:gd name="connsiteY2" fmla="*/ 94057 h 98278"/>
            </a:gdLst>
            <a:ahLst/>
            <a:cxnLst>
              <a:cxn ang="0">
                <a:pos x="connsiteX0" y="connsiteY0"/>
              </a:cxn>
              <a:cxn ang="0">
                <a:pos x="connsiteX1" y="connsiteY1"/>
              </a:cxn>
              <a:cxn ang="0">
                <a:pos x="connsiteX2" y="connsiteY2"/>
              </a:cxn>
            </a:cxnLst>
            <a:rect l="l" t="t" r="r" b="b"/>
            <a:pathLst>
              <a:path w="1443790" h="98278">
                <a:moveTo>
                  <a:pt x="0" y="94057"/>
                </a:moveTo>
                <a:cubicBezTo>
                  <a:pt x="282175" y="0"/>
                  <a:pt x="9339" y="81556"/>
                  <a:pt x="721895" y="94057"/>
                </a:cubicBezTo>
                <a:cubicBezTo>
                  <a:pt x="962490" y="98278"/>
                  <a:pt x="1203158" y="94057"/>
                  <a:pt x="1443790" y="94057"/>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6019800" y="5257800"/>
            <a:ext cx="1443790" cy="98278"/>
          </a:xfrm>
          <a:custGeom>
            <a:avLst/>
            <a:gdLst>
              <a:gd name="connsiteX0" fmla="*/ 0 w 1443790"/>
              <a:gd name="connsiteY0" fmla="*/ 94057 h 98278"/>
              <a:gd name="connsiteX1" fmla="*/ 721895 w 1443790"/>
              <a:gd name="connsiteY1" fmla="*/ 94057 h 98278"/>
              <a:gd name="connsiteX2" fmla="*/ 1443790 w 1443790"/>
              <a:gd name="connsiteY2" fmla="*/ 94057 h 98278"/>
            </a:gdLst>
            <a:ahLst/>
            <a:cxnLst>
              <a:cxn ang="0">
                <a:pos x="connsiteX0" y="connsiteY0"/>
              </a:cxn>
              <a:cxn ang="0">
                <a:pos x="connsiteX1" y="connsiteY1"/>
              </a:cxn>
              <a:cxn ang="0">
                <a:pos x="connsiteX2" y="connsiteY2"/>
              </a:cxn>
            </a:cxnLst>
            <a:rect l="l" t="t" r="r" b="b"/>
            <a:pathLst>
              <a:path w="1443790" h="98278">
                <a:moveTo>
                  <a:pt x="0" y="94057"/>
                </a:moveTo>
                <a:cubicBezTo>
                  <a:pt x="282175" y="0"/>
                  <a:pt x="9339" y="81556"/>
                  <a:pt x="721895" y="94057"/>
                </a:cubicBezTo>
                <a:cubicBezTo>
                  <a:pt x="962490" y="98278"/>
                  <a:pt x="1203158" y="94057"/>
                  <a:pt x="1443790" y="94057"/>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t>
            </a:r>
            <a:r>
              <a:rPr lang="en-US" dirty="0" smtClean="0"/>
              <a:t>Division</a:t>
            </a:r>
            <a:r>
              <a:rPr lang="en-US" dirty="0" smtClean="0"/>
              <a:t> </a:t>
            </a:r>
            <a:endParaRPr lang="en-US" dirty="0"/>
          </a:p>
        </p:txBody>
      </p:sp>
      <p:sp>
        <p:nvSpPr>
          <p:cNvPr id="3" name="Rounded Rectangle 2"/>
          <p:cNvSpPr/>
          <p:nvPr/>
        </p:nvSpPr>
        <p:spPr>
          <a:xfrm>
            <a:off x="9906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omission of a 0</a:t>
            </a:r>
            <a:endParaRPr lang="en-US" dirty="0"/>
          </a:p>
        </p:txBody>
      </p:sp>
      <p:sp>
        <p:nvSpPr>
          <p:cNvPr id="4" name="Rectangle 3"/>
          <p:cNvSpPr/>
          <p:nvPr/>
        </p:nvSpPr>
        <p:spPr>
          <a:xfrm>
            <a:off x="4909320" y="1219200"/>
            <a:ext cx="3070072" cy="507831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26</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3  619</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19</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18</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Freeform 4"/>
          <p:cNvSpPr/>
          <p:nvPr/>
        </p:nvSpPr>
        <p:spPr>
          <a:xfrm>
            <a:off x="6019800" y="2133600"/>
            <a:ext cx="1395663" cy="673768"/>
          </a:xfrm>
          <a:custGeom>
            <a:avLst/>
            <a:gdLst>
              <a:gd name="connsiteX0" fmla="*/ 0 w 1395663"/>
              <a:gd name="connsiteY0" fmla="*/ 673768 h 673768"/>
              <a:gd name="connsiteX1" fmla="*/ 72190 w 1395663"/>
              <a:gd name="connsiteY1" fmla="*/ 625642 h 673768"/>
              <a:gd name="connsiteX2" fmla="*/ 120316 w 1395663"/>
              <a:gd name="connsiteY2" fmla="*/ 553453 h 673768"/>
              <a:gd name="connsiteX3" fmla="*/ 192505 w 1395663"/>
              <a:gd name="connsiteY3" fmla="*/ 312821 h 673768"/>
              <a:gd name="connsiteX4" fmla="*/ 168442 w 1395663"/>
              <a:gd name="connsiteY4" fmla="*/ 120316 h 673768"/>
              <a:gd name="connsiteX5" fmla="*/ 144379 w 1395663"/>
              <a:gd name="connsiteY5" fmla="*/ 48126 h 673768"/>
              <a:gd name="connsiteX6" fmla="*/ 216569 w 1395663"/>
              <a:gd name="connsiteY6" fmla="*/ 24063 h 673768"/>
              <a:gd name="connsiteX7" fmla="*/ 1395663 w 1395663"/>
              <a:gd name="connsiteY7" fmla="*/ 0 h 67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5663" h="673768">
                <a:moveTo>
                  <a:pt x="0" y="673768"/>
                </a:moveTo>
                <a:cubicBezTo>
                  <a:pt x="24063" y="657726"/>
                  <a:pt x="51740" y="646092"/>
                  <a:pt x="72190" y="625642"/>
                </a:cubicBezTo>
                <a:cubicBezTo>
                  <a:pt x="92640" y="605192"/>
                  <a:pt x="108570" y="579881"/>
                  <a:pt x="120316" y="553453"/>
                </a:cubicBezTo>
                <a:cubicBezTo>
                  <a:pt x="153793" y="478130"/>
                  <a:pt x="172506" y="392816"/>
                  <a:pt x="192505" y="312821"/>
                </a:cubicBezTo>
                <a:cubicBezTo>
                  <a:pt x="184484" y="248653"/>
                  <a:pt x="180010" y="183941"/>
                  <a:pt x="168442" y="120316"/>
                </a:cubicBezTo>
                <a:cubicBezTo>
                  <a:pt x="163905" y="95360"/>
                  <a:pt x="133035" y="70813"/>
                  <a:pt x="144379" y="48126"/>
                </a:cubicBezTo>
                <a:cubicBezTo>
                  <a:pt x="155723" y="25439"/>
                  <a:pt x="191224" y="25077"/>
                  <a:pt x="216569" y="24063"/>
                </a:cubicBezTo>
                <a:cubicBezTo>
                  <a:pt x="609368" y="8351"/>
                  <a:pt x="1002550" y="0"/>
                  <a:pt x="1395663" y="0"/>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Freeform 6"/>
          <p:cNvSpPr/>
          <p:nvPr/>
        </p:nvSpPr>
        <p:spPr>
          <a:xfrm>
            <a:off x="6096000" y="3733800"/>
            <a:ext cx="1443790" cy="98278"/>
          </a:xfrm>
          <a:custGeom>
            <a:avLst/>
            <a:gdLst>
              <a:gd name="connsiteX0" fmla="*/ 0 w 1443790"/>
              <a:gd name="connsiteY0" fmla="*/ 94057 h 98278"/>
              <a:gd name="connsiteX1" fmla="*/ 721895 w 1443790"/>
              <a:gd name="connsiteY1" fmla="*/ 94057 h 98278"/>
              <a:gd name="connsiteX2" fmla="*/ 1443790 w 1443790"/>
              <a:gd name="connsiteY2" fmla="*/ 94057 h 98278"/>
            </a:gdLst>
            <a:ahLst/>
            <a:cxnLst>
              <a:cxn ang="0">
                <a:pos x="connsiteX0" y="connsiteY0"/>
              </a:cxn>
              <a:cxn ang="0">
                <a:pos x="connsiteX1" y="connsiteY1"/>
              </a:cxn>
              <a:cxn ang="0">
                <a:pos x="connsiteX2" y="connsiteY2"/>
              </a:cxn>
            </a:cxnLst>
            <a:rect l="l" t="t" r="r" b="b"/>
            <a:pathLst>
              <a:path w="1443790" h="98278">
                <a:moveTo>
                  <a:pt x="0" y="94057"/>
                </a:moveTo>
                <a:cubicBezTo>
                  <a:pt x="282175" y="0"/>
                  <a:pt x="9339" y="81556"/>
                  <a:pt x="721895" y="94057"/>
                </a:cubicBezTo>
                <a:cubicBezTo>
                  <a:pt x="962490" y="98278"/>
                  <a:pt x="1203158" y="94057"/>
                  <a:pt x="1443790" y="94057"/>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6019800" y="5257800"/>
            <a:ext cx="1443790" cy="98278"/>
          </a:xfrm>
          <a:custGeom>
            <a:avLst/>
            <a:gdLst>
              <a:gd name="connsiteX0" fmla="*/ 0 w 1443790"/>
              <a:gd name="connsiteY0" fmla="*/ 94057 h 98278"/>
              <a:gd name="connsiteX1" fmla="*/ 721895 w 1443790"/>
              <a:gd name="connsiteY1" fmla="*/ 94057 h 98278"/>
              <a:gd name="connsiteX2" fmla="*/ 1443790 w 1443790"/>
              <a:gd name="connsiteY2" fmla="*/ 94057 h 98278"/>
            </a:gdLst>
            <a:ahLst/>
            <a:cxnLst>
              <a:cxn ang="0">
                <a:pos x="connsiteX0" y="connsiteY0"/>
              </a:cxn>
              <a:cxn ang="0">
                <a:pos x="connsiteX1" y="connsiteY1"/>
              </a:cxn>
              <a:cxn ang="0">
                <a:pos x="connsiteX2" y="connsiteY2"/>
              </a:cxn>
            </a:cxnLst>
            <a:rect l="l" t="t" r="r" b="b"/>
            <a:pathLst>
              <a:path w="1443790" h="98278">
                <a:moveTo>
                  <a:pt x="0" y="94057"/>
                </a:moveTo>
                <a:cubicBezTo>
                  <a:pt x="282175" y="0"/>
                  <a:pt x="9339" y="81556"/>
                  <a:pt x="721895" y="94057"/>
                </a:cubicBezTo>
                <a:cubicBezTo>
                  <a:pt x="962490" y="98278"/>
                  <a:pt x="1203158" y="94057"/>
                  <a:pt x="1443790" y="94057"/>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t>
            </a:r>
            <a:r>
              <a:rPr lang="en-US" dirty="0" smtClean="0"/>
              <a:t>Division</a:t>
            </a:r>
            <a:r>
              <a:rPr lang="en-US" dirty="0" smtClean="0"/>
              <a:t> </a:t>
            </a:r>
            <a:endParaRPr lang="en-US" dirty="0"/>
          </a:p>
        </p:txBody>
      </p:sp>
      <p:sp>
        <p:nvSpPr>
          <p:cNvPr id="3" name="Rounded Rectangle 2"/>
          <p:cNvSpPr/>
          <p:nvPr/>
        </p:nvSpPr>
        <p:spPr>
          <a:xfrm>
            <a:off x="9906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missing remainder </a:t>
            </a:r>
            <a:endParaRPr lang="en-US" dirty="0"/>
          </a:p>
        </p:txBody>
      </p:sp>
      <p:sp>
        <p:nvSpPr>
          <p:cNvPr id="4" name="Rectangle 3"/>
          <p:cNvSpPr/>
          <p:nvPr/>
        </p:nvSpPr>
        <p:spPr>
          <a:xfrm>
            <a:off x="4909320" y="1219200"/>
            <a:ext cx="3070071" cy="507831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206</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3  619</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19</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18</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Freeform 4"/>
          <p:cNvSpPr/>
          <p:nvPr/>
        </p:nvSpPr>
        <p:spPr>
          <a:xfrm>
            <a:off x="6019800" y="2133600"/>
            <a:ext cx="1395663" cy="673768"/>
          </a:xfrm>
          <a:custGeom>
            <a:avLst/>
            <a:gdLst>
              <a:gd name="connsiteX0" fmla="*/ 0 w 1395663"/>
              <a:gd name="connsiteY0" fmla="*/ 673768 h 673768"/>
              <a:gd name="connsiteX1" fmla="*/ 72190 w 1395663"/>
              <a:gd name="connsiteY1" fmla="*/ 625642 h 673768"/>
              <a:gd name="connsiteX2" fmla="*/ 120316 w 1395663"/>
              <a:gd name="connsiteY2" fmla="*/ 553453 h 673768"/>
              <a:gd name="connsiteX3" fmla="*/ 192505 w 1395663"/>
              <a:gd name="connsiteY3" fmla="*/ 312821 h 673768"/>
              <a:gd name="connsiteX4" fmla="*/ 168442 w 1395663"/>
              <a:gd name="connsiteY4" fmla="*/ 120316 h 673768"/>
              <a:gd name="connsiteX5" fmla="*/ 144379 w 1395663"/>
              <a:gd name="connsiteY5" fmla="*/ 48126 h 673768"/>
              <a:gd name="connsiteX6" fmla="*/ 216569 w 1395663"/>
              <a:gd name="connsiteY6" fmla="*/ 24063 h 673768"/>
              <a:gd name="connsiteX7" fmla="*/ 1395663 w 1395663"/>
              <a:gd name="connsiteY7" fmla="*/ 0 h 67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5663" h="673768">
                <a:moveTo>
                  <a:pt x="0" y="673768"/>
                </a:moveTo>
                <a:cubicBezTo>
                  <a:pt x="24063" y="657726"/>
                  <a:pt x="51740" y="646092"/>
                  <a:pt x="72190" y="625642"/>
                </a:cubicBezTo>
                <a:cubicBezTo>
                  <a:pt x="92640" y="605192"/>
                  <a:pt x="108570" y="579881"/>
                  <a:pt x="120316" y="553453"/>
                </a:cubicBezTo>
                <a:cubicBezTo>
                  <a:pt x="153793" y="478130"/>
                  <a:pt x="172506" y="392816"/>
                  <a:pt x="192505" y="312821"/>
                </a:cubicBezTo>
                <a:cubicBezTo>
                  <a:pt x="184484" y="248653"/>
                  <a:pt x="180010" y="183941"/>
                  <a:pt x="168442" y="120316"/>
                </a:cubicBezTo>
                <a:cubicBezTo>
                  <a:pt x="163905" y="95360"/>
                  <a:pt x="133035" y="70813"/>
                  <a:pt x="144379" y="48126"/>
                </a:cubicBezTo>
                <a:cubicBezTo>
                  <a:pt x="155723" y="25439"/>
                  <a:pt x="191224" y="25077"/>
                  <a:pt x="216569" y="24063"/>
                </a:cubicBezTo>
                <a:cubicBezTo>
                  <a:pt x="609368" y="8351"/>
                  <a:pt x="1002550" y="0"/>
                  <a:pt x="1395663" y="0"/>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Freeform 6"/>
          <p:cNvSpPr/>
          <p:nvPr/>
        </p:nvSpPr>
        <p:spPr>
          <a:xfrm>
            <a:off x="6096000" y="3733800"/>
            <a:ext cx="1443790" cy="98278"/>
          </a:xfrm>
          <a:custGeom>
            <a:avLst/>
            <a:gdLst>
              <a:gd name="connsiteX0" fmla="*/ 0 w 1443790"/>
              <a:gd name="connsiteY0" fmla="*/ 94057 h 98278"/>
              <a:gd name="connsiteX1" fmla="*/ 721895 w 1443790"/>
              <a:gd name="connsiteY1" fmla="*/ 94057 h 98278"/>
              <a:gd name="connsiteX2" fmla="*/ 1443790 w 1443790"/>
              <a:gd name="connsiteY2" fmla="*/ 94057 h 98278"/>
            </a:gdLst>
            <a:ahLst/>
            <a:cxnLst>
              <a:cxn ang="0">
                <a:pos x="connsiteX0" y="connsiteY0"/>
              </a:cxn>
              <a:cxn ang="0">
                <a:pos x="connsiteX1" y="connsiteY1"/>
              </a:cxn>
              <a:cxn ang="0">
                <a:pos x="connsiteX2" y="connsiteY2"/>
              </a:cxn>
            </a:cxnLst>
            <a:rect l="l" t="t" r="r" b="b"/>
            <a:pathLst>
              <a:path w="1443790" h="98278">
                <a:moveTo>
                  <a:pt x="0" y="94057"/>
                </a:moveTo>
                <a:cubicBezTo>
                  <a:pt x="282175" y="0"/>
                  <a:pt x="9339" y="81556"/>
                  <a:pt x="721895" y="94057"/>
                </a:cubicBezTo>
                <a:cubicBezTo>
                  <a:pt x="962490" y="98278"/>
                  <a:pt x="1203158" y="94057"/>
                  <a:pt x="1443790" y="94057"/>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6019800" y="5257800"/>
            <a:ext cx="1443790" cy="98278"/>
          </a:xfrm>
          <a:custGeom>
            <a:avLst/>
            <a:gdLst>
              <a:gd name="connsiteX0" fmla="*/ 0 w 1443790"/>
              <a:gd name="connsiteY0" fmla="*/ 94057 h 98278"/>
              <a:gd name="connsiteX1" fmla="*/ 721895 w 1443790"/>
              <a:gd name="connsiteY1" fmla="*/ 94057 h 98278"/>
              <a:gd name="connsiteX2" fmla="*/ 1443790 w 1443790"/>
              <a:gd name="connsiteY2" fmla="*/ 94057 h 98278"/>
            </a:gdLst>
            <a:ahLst/>
            <a:cxnLst>
              <a:cxn ang="0">
                <a:pos x="connsiteX0" y="connsiteY0"/>
              </a:cxn>
              <a:cxn ang="0">
                <a:pos x="connsiteX1" y="connsiteY1"/>
              </a:cxn>
              <a:cxn ang="0">
                <a:pos x="connsiteX2" y="connsiteY2"/>
              </a:cxn>
            </a:cxnLst>
            <a:rect l="l" t="t" r="r" b="b"/>
            <a:pathLst>
              <a:path w="1443790" h="98278">
                <a:moveTo>
                  <a:pt x="0" y="94057"/>
                </a:moveTo>
                <a:cubicBezTo>
                  <a:pt x="282175" y="0"/>
                  <a:pt x="9339" y="81556"/>
                  <a:pt x="721895" y="94057"/>
                </a:cubicBezTo>
                <a:cubicBezTo>
                  <a:pt x="962490" y="98278"/>
                  <a:pt x="1203158" y="94057"/>
                  <a:pt x="1443790" y="94057"/>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lstStyle/>
          <a:p>
            <a:r>
              <a:rPr lang="en-US" dirty="0" smtClean="0"/>
              <a:t>Division Intervention: Factored Pairs  </a:t>
            </a:r>
            <a:endParaRPr lang="en-US" dirty="0"/>
          </a:p>
        </p:txBody>
      </p:sp>
      <p:sp>
        <p:nvSpPr>
          <p:cNvPr id="18" name="Rectangle 17"/>
          <p:cNvSpPr/>
          <p:nvPr/>
        </p:nvSpPr>
        <p:spPr>
          <a:xfrm>
            <a:off x="381000" y="3886200"/>
            <a:ext cx="3733800" cy="2031325"/>
          </a:xfrm>
          <a:prstGeom prst="rect">
            <a:avLst/>
          </a:prstGeom>
        </p:spPr>
        <p:txBody>
          <a:bodyPr wrap="square">
            <a:spAutoFit/>
          </a:bodyPr>
          <a:lstStyle/>
          <a:p>
            <a:r>
              <a:rPr lang="en-US" dirty="0" smtClean="0"/>
              <a:t/>
            </a:r>
            <a:br>
              <a:rPr lang="en-US" dirty="0" smtClean="0"/>
            </a:br>
            <a:r>
              <a:rPr lang="en-US" dirty="0" smtClean="0"/>
              <a:t>Factor pairs are any two numbers being multiplied to give you a certain number</a:t>
            </a:r>
            <a:r>
              <a:rPr lang="en-US" dirty="0" smtClean="0"/>
              <a:t>.</a:t>
            </a:r>
          </a:p>
          <a:p>
            <a:r>
              <a:rPr lang="en-US" dirty="0" smtClean="0"/>
              <a:t> </a:t>
            </a:r>
            <a:r>
              <a:rPr lang="en-US" dirty="0" smtClean="0"/>
              <a:t/>
            </a:r>
            <a:br>
              <a:rPr lang="en-US" dirty="0" smtClean="0"/>
            </a:br>
            <a:r>
              <a:rPr lang="en-US" dirty="0" smtClean="0"/>
              <a:t>Factor Pairs of 16: 8x2, 4x4, and 16x1 </a:t>
            </a:r>
            <a:endParaRPr lang="en-US" dirty="0"/>
          </a:p>
        </p:txBody>
      </p:sp>
      <p:sp>
        <p:nvSpPr>
          <p:cNvPr id="19" name="TextBox 18"/>
          <p:cNvSpPr txBox="1"/>
          <p:nvPr/>
        </p:nvSpPr>
        <p:spPr>
          <a:xfrm>
            <a:off x="457200" y="1524000"/>
            <a:ext cx="8153400" cy="1569660"/>
          </a:xfrm>
          <a:prstGeom prst="rect">
            <a:avLst/>
          </a:prstGeom>
          <a:noFill/>
        </p:spPr>
        <p:txBody>
          <a:bodyPr wrap="square" rtlCol="0">
            <a:spAutoFit/>
          </a:bodyPr>
          <a:lstStyle/>
          <a:p>
            <a:r>
              <a:rPr lang="en-US" sz="2400" dirty="0" smtClean="0"/>
              <a:t>Mr. Robinson’s fourth-grade class is using Cuisenaire Rots to show the factors of different numbers. Lisa says that the number 10 has one pair of factors. Adrienne says the number 10 has two pairs of factors. Who is correct?</a:t>
            </a:r>
            <a:endParaRPr lang="en-US" sz="2400" dirty="0"/>
          </a:p>
        </p:txBody>
      </p:sp>
      <p:sp>
        <p:nvSpPr>
          <p:cNvPr id="20" name="Rectangle 19"/>
          <p:cNvSpPr/>
          <p:nvPr/>
        </p:nvSpPr>
        <p:spPr>
          <a:xfrm>
            <a:off x="4800600" y="6248400"/>
            <a:ext cx="381000" cy="38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181600" y="6248400"/>
            <a:ext cx="381000" cy="3810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181600" y="5867400"/>
            <a:ext cx="381000" cy="3810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562600" y="6248400"/>
            <a:ext cx="381000" cy="381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562600" y="5867400"/>
            <a:ext cx="381000" cy="381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5562600" y="5486400"/>
            <a:ext cx="381000" cy="381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943600" y="6248400"/>
            <a:ext cx="381000" cy="38100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943600" y="5867400"/>
            <a:ext cx="381000" cy="38100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943600" y="5486400"/>
            <a:ext cx="381000" cy="38100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943600" y="5105400"/>
            <a:ext cx="381000" cy="38100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324600" y="6248400"/>
            <a:ext cx="381000" cy="381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324600" y="5867400"/>
            <a:ext cx="381000" cy="381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324600" y="5486400"/>
            <a:ext cx="381000" cy="381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324600" y="5105400"/>
            <a:ext cx="381000" cy="381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6324600" y="4724400"/>
            <a:ext cx="381000" cy="381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6705600" y="6248400"/>
            <a:ext cx="381000" cy="381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705600" y="5867400"/>
            <a:ext cx="381000" cy="381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705600" y="5486400"/>
            <a:ext cx="381000" cy="381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6705600" y="5105400"/>
            <a:ext cx="381000" cy="381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6705600" y="4724400"/>
            <a:ext cx="381000" cy="381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705600" y="4343400"/>
            <a:ext cx="381000" cy="381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086600" y="6248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086600" y="5867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7086600" y="5486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7086600" y="5105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7086600" y="4724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086600" y="4343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086600" y="3962400"/>
            <a:ext cx="381000"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7467600" y="6248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7467600" y="5867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467600" y="5486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7467600" y="5105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467600" y="4724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7467600" y="4343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7467600" y="5486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7467600" y="5105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7467600" y="4724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7467600" y="4343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7467600" y="3962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7467600" y="3581400"/>
            <a:ext cx="381000" cy="381000"/>
          </a:xfrm>
          <a:prstGeom prst="rect">
            <a:avLst/>
          </a:prstGeom>
          <a:solidFill>
            <a:srgbClr val="663300"/>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848600" y="6248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7848600" y="5867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7848600" y="5486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7848600" y="5105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7848600" y="4724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7848600" y="4343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7848600" y="3962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7848600" y="3581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7848600" y="3200400"/>
            <a:ext cx="3810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8229600" y="6248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8229600" y="5867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8229600" y="5486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8229600" y="5105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a:off x="8229600" y="4724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8229600" y="4343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8229600" y="3962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8229600" y="3581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8229600" y="3200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8229600" y="2819400"/>
            <a:ext cx="381000" cy="381000"/>
          </a:xfrm>
          <a:prstGeom prst="rect">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lstStyle/>
          <a:p>
            <a:r>
              <a:rPr lang="en-US" dirty="0" smtClean="0"/>
              <a:t>Division Intervention: Concept  </a:t>
            </a:r>
            <a:endParaRPr lang="en-US" dirty="0"/>
          </a:p>
        </p:txBody>
      </p:sp>
      <p:sp>
        <p:nvSpPr>
          <p:cNvPr id="19" name="TextBox 18"/>
          <p:cNvSpPr txBox="1"/>
          <p:nvPr/>
        </p:nvSpPr>
        <p:spPr>
          <a:xfrm>
            <a:off x="457200" y="1524000"/>
            <a:ext cx="8153400" cy="1200329"/>
          </a:xfrm>
          <a:prstGeom prst="rect">
            <a:avLst/>
          </a:prstGeom>
          <a:noFill/>
        </p:spPr>
        <p:txBody>
          <a:bodyPr wrap="square" rtlCol="0">
            <a:spAutoFit/>
          </a:bodyPr>
          <a:lstStyle/>
          <a:p>
            <a:r>
              <a:rPr lang="en-US" sz="2400" dirty="0" smtClean="0"/>
              <a:t>There are 20 students in Mrs. Lopez/s class. Mrs. Lopez divided the class into groups of 4 students. how many groups are there?</a:t>
            </a:r>
            <a:endParaRPr lang="en-US" sz="2400" dirty="0"/>
          </a:p>
        </p:txBody>
      </p:sp>
      <p:sp>
        <p:nvSpPr>
          <p:cNvPr id="81" name="Oval 80"/>
          <p:cNvSpPr/>
          <p:nvPr/>
        </p:nvSpPr>
        <p:spPr>
          <a:xfrm>
            <a:off x="762000" y="33528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533400" y="40386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1524000" y="41910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1981200" y="31242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6553200" y="28956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6324600" y="35814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7315200" y="37338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7772400" y="26670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3505200" y="48006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p:cNvSpPr/>
          <p:nvPr/>
        </p:nvSpPr>
        <p:spPr>
          <a:xfrm>
            <a:off x="3276600" y="54864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4267200" y="56388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4724400" y="45720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3733800" y="25908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3505200" y="32766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p:cNvSpPr/>
          <p:nvPr/>
        </p:nvSpPr>
        <p:spPr>
          <a:xfrm>
            <a:off x="4495800" y="34290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4953000" y="2362200"/>
            <a:ext cx="9144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p:cNvSpPr/>
          <p:nvPr/>
        </p:nvSpPr>
        <p:spPr>
          <a:xfrm>
            <a:off x="381000" y="2743200"/>
            <a:ext cx="2819400" cy="2514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3048000" y="4343400"/>
            <a:ext cx="2819400" cy="2514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3200400" y="1905000"/>
            <a:ext cx="2819400" cy="2514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6019800" y="2362200"/>
            <a:ext cx="2819400" cy="2514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lstStyle/>
          <a:p>
            <a:r>
              <a:rPr lang="en-US" dirty="0" smtClean="0"/>
              <a:t>Division Intervention: 1-digit divisor   </a:t>
            </a:r>
            <a:endParaRPr lang="en-US" dirty="0"/>
          </a:p>
        </p:txBody>
      </p:sp>
      <p:sp>
        <p:nvSpPr>
          <p:cNvPr id="19" name="TextBox 18"/>
          <p:cNvSpPr txBox="1"/>
          <p:nvPr/>
        </p:nvSpPr>
        <p:spPr>
          <a:xfrm>
            <a:off x="457200" y="1524000"/>
            <a:ext cx="8153400" cy="1569660"/>
          </a:xfrm>
          <a:prstGeom prst="rect">
            <a:avLst/>
          </a:prstGeom>
          <a:noFill/>
        </p:spPr>
        <p:txBody>
          <a:bodyPr wrap="square" rtlCol="0">
            <a:spAutoFit/>
          </a:bodyPr>
          <a:lstStyle/>
          <a:p>
            <a:r>
              <a:rPr lang="en-US" sz="2400" dirty="0" smtClean="0"/>
              <a:t>There are 52 students in each lunch period at Whittier Elementary School the Students are divided evenly between 4 large lunch tables. How many students each lunch at each table. </a:t>
            </a:r>
            <a:endParaRPr lang="en-US" sz="2400" dirty="0"/>
          </a:p>
        </p:txBody>
      </p:sp>
      <p:grpSp>
        <p:nvGrpSpPr>
          <p:cNvPr id="24" name="Group 99"/>
          <p:cNvGrpSpPr>
            <a:grpSpLocks/>
          </p:cNvGrpSpPr>
          <p:nvPr/>
        </p:nvGrpSpPr>
        <p:grpSpPr bwMode="auto">
          <a:xfrm>
            <a:off x="304800" y="4038600"/>
            <a:ext cx="304800" cy="2286000"/>
            <a:chOff x="838200" y="1905000"/>
            <a:chExt cx="457200" cy="3505200"/>
          </a:xfrm>
        </p:grpSpPr>
        <p:sp>
          <p:nvSpPr>
            <p:cNvPr id="25" name="Cube 24"/>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Cube 25"/>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Cube 26"/>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Cube 27"/>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Cube 28"/>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Cube 29"/>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be 33"/>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Cube 34"/>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6" name="Group 99"/>
          <p:cNvGrpSpPr>
            <a:grpSpLocks/>
          </p:cNvGrpSpPr>
          <p:nvPr/>
        </p:nvGrpSpPr>
        <p:grpSpPr bwMode="auto">
          <a:xfrm>
            <a:off x="762000" y="3429000"/>
            <a:ext cx="304800" cy="2286000"/>
            <a:chOff x="838200" y="1905000"/>
            <a:chExt cx="457200" cy="3505200"/>
          </a:xfrm>
        </p:grpSpPr>
        <p:sp>
          <p:nvSpPr>
            <p:cNvPr id="37" name="Cube 36"/>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Cube 37"/>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Cube 38"/>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Cube 39"/>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Cube 40"/>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Cube 41"/>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Cube 42"/>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Cube 43"/>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Cube 44"/>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Cube 45"/>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Cube 46"/>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8" name="Group 99"/>
          <p:cNvGrpSpPr>
            <a:grpSpLocks/>
          </p:cNvGrpSpPr>
          <p:nvPr/>
        </p:nvGrpSpPr>
        <p:grpSpPr bwMode="auto">
          <a:xfrm>
            <a:off x="1295400" y="4038600"/>
            <a:ext cx="304800" cy="2286000"/>
            <a:chOff x="838200" y="1905000"/>
            <a:chExt cx="457200" cy="3505200"/>
          </a:xfrm>
        </p:grpSpPr>
        <p:sp>
          <p:nvSpPr>
            <p:cNvPr id="49" name="Cube 48"/>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Cube 49"/>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Cube 50"/>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Cube 51"/>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Cube 52"/>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Cube 53"/>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Cube 54"/>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Cube 55"/>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Cube 56"/>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Cube 57"/>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Cube 58"/>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0" name="Group 99"/>
          <p:cNvGrpSpPr>
            <a:grpSpLocks/>
          </p:cNvGrpSpPr>
          <p:nvPr/>
        </p:nvGrpSpPr>
        <p:grpSpPr bwMode="auto">
          <a:xfrm>
            <a:off x="1752600" y="3276600"/>
            <a:ext cx="304800" cy="2286000"/>
            <a:chOff x="838200" y="1905000"/>
            <a:chExt cx="457200" cy="3505200"/>
          </a:xfrm>
        </p:grpSpPr>
        <p:sp>
          <p:nvSpPr>
            <p:cNvPr id="61" name="Cube 60"/>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Cube 61"/>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Cube 62"/>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Cube 63"/>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Cube 64"/>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Cube 65"/>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Cube 66"/>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Cube 67"/>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Cube 68"/>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Cube 69"/>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Cube 70"/>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2" name="Group 99"/>
          <p:cNvGrpSpPr>
            <a:grpSpLocks/>
          </p:cNvGrpSpPr>
          <p:nvPr/>
        </p:nvGrpSpPr>
        <p:grpSpPr bwMode="auto">
          <a:xfrm>
            <a:off x="2286000" y="4191000"/>
            <a:ext cx="304800" cy="2286000"/>
            <a:chOff x="838200" y="1905000"/>
            <a:chExt cx="457200" cy="3505200"/>
          </a:xfrm>
        </p:grpSpPr>
        <p:sp>
          <p:nvSpPr>
            <p:cNvPr id="73" name="Cube 72"/>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Cube 73"/>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Cube 74"/>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Cube 75"/>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Cube 76"/>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Cube 77"/>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Cube 78"/>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Cube 79"/>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Cube 100"/>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 name="Cube 101"/>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Cube 102"/>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04" name="Cube 103"/>
          <p:cNvSpPr/>
          <p:nvPr/>
        </p:nvSpPr>
        <p:spPr>
          <a:xfrm>
            <a:off x="29718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Cube 104"/>
          <p:cNvSpPr/>
          <p:nvPr/>
        </p:nvSpPr>
        <p:spPr>
          <a:xfrm>
            <a:off x="2362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07" name="Straight Arrow Connector 106"/>
          <p:cNvCxnSpPr/>
          <p:nvPr/>
        </p:nvCxnSpPr>
        <p:spPr>
          <a:xfrm>
            <a:off x="3429000" y="4191000"/>
            <a:ext cx="1219200"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grpSp>
        <p:nvGrpSpPr>
          <p:cNvPr id="108" name="Group 99"/>
          <p:cNvGrpSpPr>
            <a:grpSpLocks/>
          </p:cNvGrpSpPr>
          <p:nvPr/>
        </p:nvGrpSpPr>
        <p:grpSpPr bwMode="auto">
          <a:xfrm>
            <a:off x="5105400" y="4419600"/>
            <a:ext cx="304800" cy="2286000"/>
            <a:chOff x="838200" y="1905000"/>
            <a:chExt cx="457200" cy="3505200"/>
          </a:xfrm>
        </p:grpSpPr>
        <p:sp>
          <p:nvSpPr>
            <p:cNvPr id="109" name="Cube 108"/>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Cube 109"/>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Cube 110"/>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Cube 111"/>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 name="Cube 112"/>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Cube 113"/>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Cube 114"/>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Cube 115"/>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 name="Cube 116"/>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 name="Cube 117"/>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 name="Cube 118"/>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0" name="Group 99"/>
          <p:cNvGrpSpPr>
            <a:grpSpLocks/>
          </p:cNvGrpSpPr>
          <p:nvPr/>
        </p:nvGrpSpPr>
        <p:grpSpPr bwMode="auto">
          <a:xfrm>
            <a:off x="6019800" y="4419600"/>
            <a:ext cx="304800" cy="2286000"/>
            <a:chOff x="838200" y="1905000"/>
            <a:chExt cx="457200" cy="3505200"/>
          </a:xfrm>
        </p:grpSpPr>
        <p:sp>
          <p:nvSpPr>
            <p:cNvPr id="121" name="Cube 120"/>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Cube 121"/>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 name="Cube 122"/>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Cube 123"/>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 name="Cube 124"/>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 name="Cube 125"/>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Cube 126"/>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Cube 127"/>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 name="Cube 128"/>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 name="Cube 129"/>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Cube 130"/>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2" name="Group 99"/>
          <p:cNvGrpSpPr>
            <a:grpSpLocks/>
          </p:cNvGrpSpPr>
          <p:nvPr/>
        </p:nvGrpSpPr>
        <p:grpSpPr bwMode="auto">
          <a:xfrm>
            <a:off x="7086600" y="4419600"/>
            <a:ext cx="304800" cy="2286000"/>
            <a:chOff x="838200" y="1905000"/>
            <a:chExt cx="457200" cy="3505200"/>
          </a:xfrm>
        </p:grpSpPr>
        <p:sp>
          <p:nvSpPr>
            <p:cNvPr id="133" name="Cube 132"/>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Cube 133"/>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5" name="Cube 134"/>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6" name="Cube 135"/>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7" name="Cube 136"/>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8" name="Cube 137"/>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9" name="Cube 138"/>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0" name="Cube 139"/>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1" name="Cube 140"/>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2" name="Cube 141"/>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3" name="Cube 142"/>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44" name="Group 99"/>
          <p:cNvGrpSpPr>
            <a:grpSpLocks/>
          </p:cNvGrpSpPr>
          <p:nvPr/>
        </p:nvGrpSpPr>
        <p:grpSpPr bwMode="auto">
          <a:xfrm>
            <a:off x="8001000" y="4419600"/>
            <a:ext cx="304800" cy="2286000"/>
            <a:chOff x="838200" y="1905000"/>
            <a:chExt cx="457200" cy="3505200"/>
          </a:xfrm>
        </p:grpSpPr>
        <p:sp>
          <p:nvSpPr>
            <p:cNvPr id="145" name="Cube 144"/>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6" name="Cube 145"/>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7" name="Cube 146"/>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8" name="Cube 147"/>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9" name="Cube 148"/>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0" name="Cube 149"/>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1" name="Cube 150"/>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2" name="Cube 151"/>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 name="Cube 152"/>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4" name="Cube 153"/>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5" name="Cube 154"/>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56" name="Cube 155"/>
          <p:cNvSpPr/>
          <p:nvPr/>
        </p:nvSpPr>
        <p:spPr>
          <a:xfrm>
            <a:off x="5029200"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7" name="Cube 156"/>
          <p:cNvSpPr/>
          <p:nvPr/>
        </p:nvSpPr>
        <p:spPr>
          <a:xfrm>
            <a:off x="5105400" y="3352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8" name="Cube 157"/>
          <p:cNvSpPr/>
          <p:nvPr/>
        </p:nvSpPr>
        <p:spPr>
          <a:xfrm>
            <a:off x="5181600" y="2743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9" name="Cube 158"/>
          <p:cNvSpPr/>
          <p:nvPr/>
        </p:nvSpPr>
        <p:spPr>
          <a:xfrm>
            <a:off x="5943600"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0" name="Cube 159"/>
          <p:cNvSpPr/>
          <p:nvPr/>
        </p:nvSpPr>
        <p:spPr>
          <a:xfrm>
            <a:off x="6019800" y="3352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1" name="Cube 160"/>
          <p:cNvSpPr/>
          <p:nvPr/>
        </p:nvSpPr>
        <p:spPr>
          <a:xfrm>
            <a:off x="6096000" y="2743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2" name="Cube 161"/>
          <p:cNvSpPr/>
          <p:nvPr/>
        </p:nvSpPr>
        <p:spPr>
          <a:xfrm>
            <a:off x="7010400" y="3810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 name="Cube 162"/>
          <p:cNvSpPr/>
          <p:nvPr/>
        </p:nvSpPr>
        <p:spPr>
          <a:xfrm>
            <a:off x="7086600"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4" name="Cube 163"/>
          <p:cNvSpPr/>
          <p:nvPr/>
        </p:nvSpPr>
        <p:spPr>
          <a:xfrm>
            <a:off x="7162800" y="2667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5" name="Cube 164"/>
          <p:cNvSpPr/>
          <p:nvPr/>
        </p:nvSpPr>
        <p:spPr>
          <a:xfrm>
            <a:off x="7924800" y="3810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6" name="Cube 165"/>
          <p:cNvSpPr/>
          <p:nvPr/>
        </p:nvSpPr>
        <p:spPr>
          <a:xfrm>
            <a:off x="8001000"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7" name="Cube 166"/>
          <p:cNvSpPr/>
          <p:nvPr/>
        </p:nvSpPr>
        <p:spPr>
          <a:xfrm>
            <a:off x="8077200" y="2667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lstStyle/>
          <a:p>
            <a:r>
              <a:rPr lang="en-US" dirty="0" smtClean="0"/>
              <a:t>Division Intervention: 2-digit divisor   </a:t>
            </a:r>
            <a:endParaRPr lang="en-US" dirty="0"/>
          </a:p>
        </p:txBody>
      </p:sp>
      <p:sp>
        <p:nvSpPr>
          <p:cNvPr id="19" name="TextBox 18"/>
          <p:cNvSpPr txBox="1"/>
          <p:nvPr/>
        </p:nvSpPr>
        <p:spPr>
          <a:xfrm>
            <a:off x="457200" y="1524000"/>
            <a:ext cx="8153400" cy="1938992"/>
          </a:xfrm>
          <a:prstGeom prst="rect">
            <a:avLst/>
          </a:prstGeom>
          <a:noFill/>
        </p:spPr>
        <p:txBody>
          <a:bodyPr wrap="square" rtlCol="0">
            <a:spAutoFit/>
          </a:bodyPr>
          <a:lstStyle/>
          <a:p>
            <a:r>
              <a:rPr lang="en-US" sz="2400" dirty="0" smtClean="0"/>
              <a:t>There are 13 students in </a:t>
            </a:r>
            <a:r>
              <a:rPr lang="en-US" sz="2400" smtClean="0"/>
              <a:t>the dance </a:t>
            </a:r>
            <a:r>
              <a:rPr lang="en-US" sz="2400" dirty="0" smtClean="0"/>
              <a:t>club that meets after school. The end of the school year is tomorrow, so Juan brought in a large bowl of cherries to share wit the other students in the club. The bowl has 52 cherries in it. How many cherries will each student get.</a:t>
            </a:r>
            <a:endParaRPr lang="en-US" sz="2400" dirty="0"/>
          </a:p>
        </p:txBody>
      </p:sp>
      <p:sp>
        <p:nvSpPr>
          <p:cNvPr id="158" name="Cube 157"/>
          <p:cNvSpPr/>
          <p:nvPr/>
        </p:nvSpPr>
        <p:spPr>
          <a:xfrm>
            <a:off x="22860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9330" name="Picture 2" descr="https://encrypted-tbn3.gstatic.com/images?q=tbn:ANd9GcQA2dalLwob86gQrjYgYK4QDOFCa_DGzEzdTC8gagNy5ni0jRqIqA"/>
          <p:cNvPicPr>
            <a:picLocks noChangeAspect="1" noChangeArrowheads="1"/>
          </p:cNvPicPr>
          <p:nvPr/>
        </p:nvPicPr>
        <p:blipFill>
          <a:blip r:embed="rId2" cstate="print"/>
          <a:srcRect/>
          <a:stretch>
            <a:fillRect/>
          </a:stretch>
        </p:blipFill>
        <p:spPr bwMode="auto">
          <a:xfrm>
            <a:off x="4114800" y="3810000"/>
            <a:ext cx="2590800" cy="1762126"/>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lstStyle/>
          <a:p>
            <a:r>
              <a:rPr lang="en-US" dirty="0" smtClean="0"/>
              <a:t>Division Intervention: Multiple of 10</a:t>
            </a:r>
            <a:endParaRPr lang="en-US" dirty="0"/>
          </a:p>
        </p:txBody>
      </p:sp>
      <p:sp>
        <p:nvSpPr>
          <p:cNvPr id="19" name="TextBox 18"/>
          <p:cNvSpPr txBox="1"/>
          <p:nvPr/>
        </p:nvSpPr>
        <p:spPr>
          <a:xfrm>
            <a:off x="457200" y="1524000"/>
            <a:ext cx="8153400" cy="830997"/>
          </a:xfrm>
          <a:prstGeom prst="rect">
            <a:avLst/>
          </a:prstGeom>
          <a:noFill/>
        </p:spPr>
        <p:txBody>
          <a:bodyPr wrap="square" rtlCol="0">
            <a:spAutoFit/>
          </a:bodyPr>
          <a:lstStyle/>
          <a:p>
            <a:r>
              <a:rPr lang="en-US" sz="2400" dirty="0" smtClean="0"/>
              <a:t>An auditorium in the schools hold 220 people in all. Each row has 20 seats. How many rows are there in all?</a:t>
            </a:r>
            <a:endParaRPr lang="en-US" sz="2400" dirty="0"/>
          </a:p>
        </p:txBody>
      </p:sp>
      <p:grpSp>
        <p:nvGrpSpPr>
          <p:cNvPr id="6" name="Group 99"/>
          <p:cNvGrpSpPr>
            <a:grpSpLocks/>
          </p:cNvGrpSpPr>
          <p:nvPr/>
        </p:nvGrpSpPr>
        <p:grpSpPr bwMode="auto">
          <a:xfrm>
            <a:off x="5181600" y="3810000"/>
            <a:ext cx="304800" cy="2286000"/>
            <a:chOff x="838200" y="1905000"/>
            <a:chExt cx="457200" cy="3505200"/>
          </a:xfrm>
        </p:grpSpPr>
        <p:sp>
          <p:nvSpPr>
            <p:cNvPr id="7" name="Cube 6"/>
            <p:cNvSpPr/>
            <p:nvPr/>
          </p:nvSpPr>
          <p:spPr>
            <a:xfrm>
              <a:off x="838200" y="495257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838200" y="4648307"/>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838200" y="4344035"/>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838200" y="4039765"/>
              <a:ext cx="457200" cy="45518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838200" y="373306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838200" y="342878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838200" y="3124518"/>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Cube 13"/>
            <p:cNvSpPr/>
            <p:nvPr/>
          </p:nvSpPr>
          <p:spPr>
            <a:xfrm>
              <a:off x="838200" y="2820247"/>
              <a:ext cx="457200" cy="45519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Cube 14"/>
            <p:cNvSpPr/>
            <p:nvPr/>
          </p:nvSpPr>
          <p:spPr>
            <a:xfrm>
              <a:off x="838200" y="251354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Cube 15"/>
            <p:cNvSpPr/>
            <p:nvPr/>
          </p:nvSpPr>
          <p:spPr>
            <a:xfrm>
              <a:off x="838200" y="2209272"/>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Cube 16"/>
            <p:cNvSpPr/>
            <p:nvPr/>
          </p:nvSpPr>
          <p:spPr>
            <a:xfrm>
              <a:off x="838200" y="1905000"/>
              <a:ext cx="457200" cy="457623"/>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8" name="Cube 17"/>
          <p:cNvSpPr/>
          <p:nvPr/>
        </p:nvSpPr>
        <p:spPr>
          <a:xfrm>
            <a:off x="6705600" y="4495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0" name="Group 713"/>
          <p:cNvGrpSpPr>
            <a:grpSpLocks/>
          </p:cNvGrpSpPr>
          <p:nvPr/>
        </p:nvGrpSpPr>
        <p:grpSpPr bwMode="auto">
          <a:xfrm>
            <a:off x="2057400" y="4038600"/>
            <a:ext cx="1600200" cy="1447800"/>
            <a:chOff x="5410200" y="2895600"/>
            <a:chExt cx="1600200" cy="1447800"/>
          </a:xfrm>
        </p:grpSpPr>
        <p:grpSp>
          <p:nvGrpSpPr>
            <p:cNvPr id="21" name="Group 27"/>
            <p:cNvGrpSpPr>
              <a:grpSpLocks/>
            </p:cNvGrpSpPr>
            <p:nvPr/>
          </p:nvGrpSpPr>
          <p:grpSpPr bwMode="auto">
            <a:xfrm>
              <a:off x="5410200" y="2895600"/>
              <a:ext cx="228600" cy="1447800"/>
              <a:chOff x="838200" y="1905000"/>
              <a:chExt cx="457200" cy="3505200"/>
            </a:xfrm>
          </p:grpSpPr>
          <p:sp>
            <p:nvSpPr>
              <p:cNvPr id="130" name="Cube 12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Cube 13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 name="Cube 13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 name="Cube 13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Cube 13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5" name="Cube 13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6" name="Cube 13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7" name="Cube 13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8" name="Cube 13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9" name="Cube 13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0" name="Cube 13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2" name="Group 27"/>
            <p:cNvGrpSpPr>
              <a:grpSpLocks/>
            </p:cNvGrpSpPr>
            <p:nvPr/>
          </p:nvGrpSpPr>
          <p:grpSpPr bwMode="auto">
            <a:xfrm>
              <a:off x="5562600" y="2895600"/>
              <a:ext cx="228600" cy="1447800"/>
              <a:chOff x="838200" y="1905000"/>
              <a:chExt cx="457200" cy="3505200"/>
            </a:xfrm>
          </p:grpSpPr>
          <p:sp>
            <p:nvSpPr>
              <p:cNvPr id="119" name="Cube 11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 name="Cube 11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1" name="Cube 12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Cube 12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 name="Cube 1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Cube 1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 name="Cube 1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 name="Cube 1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Cube 1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Cube 1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 name="Cube 1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3" name="Group 27"/>
            <p:cNvGrpSpPr>
              <a:grpSpLocks/>
            </p:cNvGrpSpPr>
            <p:nvPr/>
          </p:nvGrpSpPr>
          <p:grpSpPr bwMode="auto">
            <a:xfrm>
              <a:off x="5715000" y="2895600"/>
              <a:ext cx="228600" cy="1447800"/>
              <a:chOff x="838200" y="1905000"/>
              <a:chExt cx="457200" cy="3505200"/>
            </a:xfrm>
          </p:grpSpPr>
          <p:sp>
            <p:nvSpPr>
              <p:cNvPr id="108" name="Cube 10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Cube 10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Cube 10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Cube 11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Cube 11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 name="Cube 11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Cube 11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Cube 11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Cube 11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 name="Cube 11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 name="Cube 11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4" name="Group 27"/>
            <p:cNvGrpSpPr>
              <a:grpSpLocks/>
            </p:cNvGrpSpPr>
            <p:nvPr/>
          </p:nvGrpSpPr>
          <p:grpSpPr bwMode="auto">
            <a:xfrm>
              <a:off x="5867400" y="2895600"/>
              <a:ext cx="228600" cy="1447800"/>
              <a:chOff x="838200" y="1905000"/>
              <a:chExt cx="457200" cy="3505200"/>
            </a:xfrm>
          </p:grpSpPr>
          <p:sp>
            <p:nvSpPr>
              <p:cNvPr id="97" name="Cube 9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Cube 9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Cube 9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Cube 9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Cube 10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 name="Cube 10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Cube 10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 name="Cube 10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Cube 10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Cube 10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 name="Cube 10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5" name="Group 27"/>
            <p:cNvGrpSpPr>
              <a:grpSpLocks/>
            </p:cNvGrpSpPr>
            <p:nvPr/>
          </p:nvGrpSpPr>
          <p:grpSpPr bwMode="auto">
            <a:xfrm>
              <a:off x="6019800" y="2895600"/>
              <a:ext cx="228600" cy="1447800"/>
              <a:chOff x="838200" y="1905000"/>
              <a:chExt cx="457200" cy="3505200"/>
            </a:xfrm>
          </p:grpSpPr>
          <p:sp>
            <p:nvSpPr>
              <p:cNvPr id="86" name="Cube 8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Cube 8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 name="Cube 8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 name="Cube 8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 name="Cube 8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Cube 9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Cube 9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Cube 9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Cube 9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Cube 9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Cube 9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6" name="Group 27"/>
            <p:cNvGrpSpPr>
              <a:grpSpLocks/>
            </p:cNvGrpSpPr>
            <p:nvPr/>
          </p:nvGrpSpPr>
          <p:grpSpPr bwMode="auto">
            <a:xfrm>
              <a:off x="6172200" y="2895600"/>
              <a:ext cx="228600" cy="1447800"/>
              <a:chOff x="838200" y="1905000"/>
              <a:chExt cx="457200" cy="3505200"/>
            </a:xfrm>
          </p:grpSpPr>
          <p:sp>
            <p:nvSpPr>
              <p:cNvPr id="75" name="Cube 7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Cube 7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Cube 7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Cube 7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Cube 7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Cube 7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Cube 8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Cube 8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Cube 8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Cube 8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 name="Cube 8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7" name="Group 27"/>
            <p:cNvGrpSpPr>
              <a:grpSpLocks/>
            </p:cNvGrpSpPr>
            <p:nvPr/>
          </p:nvGrpSpPr>
          <p:grpSpPr bwMode="auto">
            <a:xfrm>
              <a:off x="6324600" y="2895600"/>
              <a:ext cx="228600" cy="1447800"/>
              <a:chOff x="838200" y="1905000"/>
              <a:chExt cx="457200" cy="3505200"/>
            </a:xfrm>
          </p:grpSpPr>
          <p:sp>
            <p:nvSpPr>
              <p:cNvPr id="64" name="Cube 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Cube 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Cube 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Cube 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Cube 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Cube 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Cube 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Cube 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Cube 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Cube 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Cube 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8" name="Group 27"/>
            <p:cNvGrpSpPr>
              <a:grpSpLocks/>
            </p:cNvGrpSpPr>
            <p:nvPr/>
          </p:nvGrpSpPr>
          <p:grpSpPr bwMode="auto">
            <a:xfrm>
              <a:off x="6477000" y="2895600"/>
              <a:ext cx="228600" cy="1447800"/>
              <a:chOff x="838200" y="1905000"/>
              <a:chExt cx="457200" cy="3505200"/>
            </a:xfrm>
          </p:grpSpPr>
          <p:sp>
            <p:nvSpPr>
              <p:cNvPr id="53" name="Cube 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Cube 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Cube 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Cube 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Cube 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Cube 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Cube 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Cube 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Cube 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Cube 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Cube 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 name="Group 27"/>
            <p:cNvGrpSpPr>
              <a:grpSpLocks/>
            </p:cNvGrpSpPr>
            <p:nvPr/>
          </p:nvGrpSpPr>
          <p:grpSpPr bwMode="auto">
            <a:xfrm>
              <a:off x="6629400" y="2895600"/>
              <a:ext cx="228600" cy="1447800"/>
              <a:chOff x="838200" y="1905000"/>
              <a:chExt cx="457200" cy="3505200"/>
            </a:xfrm>
          </p:grpSpPr>
          <p:sp>
            <p:nvSpPr>
              <p:cNvPr id="42" name="Cube 4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Cube 4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Cube 4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Cube 4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Cube 4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Cube 4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Cube 4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 name="Cube 4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Cube 4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Cube 5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Cube 5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27"/>
            <p:cNvGrpSpPr>
              <a:grpSpLocks/>
            </p:cNvGrpSpPr>
            <p:nvPr/>
          </p:nvGrpSpPr>
          <p:grpSpPr bwMode="auto">
            <a:xfrm>
              <a:off x="6781800" y="2895600"/>
              <a:ext cx="228600" cy="1447800"/>
              <a:chOff x="838200" y="1905000"/>
              <a:chExt cx="457200" cy="3505200"/>
            </a:xfrm>
          </p:grpSpPr>
          <p:sp>
            <p:nvSpPr>
              <p:cNvPr id="31" name="Cube 3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be 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Cube 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Cube 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Cube 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Cube 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Cube 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Cube 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Cube 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Origo</a:t>
            </a:r>
            <a:r>
              <a:rPr lang="en-US" dirty="0" smtClean="0"/>
              <a:t> Box of Facts Think Multiplication Division  </a:t>
            </a:r>
            <a:endParaRPr lang="en-US" dirty="0"/>
          </a:p>
        </p:txBody>
      </p:sp>
      <p:sp>
        <p:nvSpPr>
          <p:cNvPr id="3" name="Rounded Rectangle 2"/>
          <p:cNvSpPr/>
          <p:nvPr/>
        </p:nvSpPr>
        <p:spPr>
          <a:xfrm>
            <a:off x="2971800" y="2362200"/>
            <a:ext cx="3657600" cy="30480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886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4958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105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791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200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886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4958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105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791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200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886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4958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105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5791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200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810000" y="2362200"/>
            <a:ext cx="2895600" cy="3124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15 dots</a:t>
            </a:r>
          </a:p>
          <a:p>
            <a:pPr algn="ctr"/>
            <a:r>
              <a:rPr lang="en-US" sz="4000" dirty="0" smtClean="0">
                <a:solidFill>
                  <a:schemeClr val="tx1"/>
                </a:solidFill>
              </a:rPr>
              <a:t>3 equal rows </a:t>
            </a:r>
            <a:endParaRPr lang="en-US" sz="4000" dirty="0">
              <a:solidFill>
                <a:schemeClr val="tx1"/>
              </a:solidFill>
            </a:endParaRPr>
          </a:p>
        </p:txBody>
      </p:sp>
      <p:sp>
        <p:nvSpPr>
          <p:cNvPr id="35" name="TextBox 34"/>
          <p:cNvSpPr txBox="1"/>
          <p:nvPr/>
        </p:nvSpPr>
        <p:spPr>
          <a:xfrm>
            <a:off x="2438400" y="1524000"/>
            <a:ext cx="4191000" cy="369332"/>
          </a:xfrm>
          <a:prstGeom prst="rect">
            <a:avLst/>
          </a:prstGeom>
          <a:noFill/>
        </p:spPr>
        <p:txBody>
          <a:bodyPr wrap="square" rtlCol="0">
            <a:spAutoFit/>
          </a:bodyPr>
          <a:lstStyle/>
          <a:p>
            <a:r>
              <a:rPr lang="en-US" dirty="0" smtClean="0"/>
              <a:t>using tens strategies </a:t>
            </a:r>
            <a:endParaRPr lang="en-US" dirty="0"/>
          </a:p>
        </p:txBody>
      </p:sp>
      <p:pic>
        <p:nvPicPr>
          <p:cNvPr id="36"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Multiplication  	</a:t>
            </a:r>
            <a:endParaRPr lang="en-US" dirty="0"/>
          </a:p>
        </p:txBody>
      </p:sp>
      <p:sp>
        <p:nvSpPr>
          <p:cNvPr id="5" name="Text Placeholder 4"/>
          <p:cNvSpPr>
            <a:spLocks noGrp="1"/>
          </p:cNvSpPr>
          <p:nvPr>
            <p:ph type="body" idx="1"/>
          </p:nvPr>
        </p:nvSpPr>
        <p:spPr/>
        <p:txBody>
          <a:bodyPr/>
          <a:lstStyle/>
          <a:p>
            <a:r>
              <a:rPr lang="en-US" dirty="0" smtClean="0"/>
              <a:t>History, definitions and common problems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Origo</a:t>
            </a:r>
            <a:r>
              <a:rPr lang="en-US" dirty="0" smtClean="0"/>
              <a:t> Box of Facts Missing       Factor Division Cards </a:t>
            </a:r>
            <a:endParaRPr lang="en-US" dirty="0"/>
          </a:p>
        </p:txBody>
      </p:sp>
      <p:sp>
        <p:nvSpPr>
          <p:cNvPr id="3" name="Rounded Rectangle 2"/>
          <p:cNvSpPr/>
          <p:nvPr/>
        </p:nvSpPr>
        <p:spPr>
          <a:xfrm>
            <a:off x="914400" y="2362200"/>
            <a:ext cx="7924800" cy="30480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1295400" y="2590800"/>
            <a:ext cx="7162800" cy="2667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dirty="0" smtClean="0">
                <a:solidFill>
                  <a:schemeClr val="tx1"/>
                </a:solidFill>
              </a:rPr>
              <a:t>7x4=28</a:t>
            </a:r>
            <a:endParaRPr lang="en-US" sz="13800" dirty="0">
              <a:solidFill>
                <a:schemeClr val="tx1"/>
              </a:solidFill>
            </a:endParaRPr>
          </a:p>
        </p:txBody>
      </p:sp>
      <p:sp>
        <p:nvSpPr>
          <p:cNvPr id="35" name="TextBox 34"/>
          <p:cNvSpPr txBox="1"/>
          <p:nvPr/>
        </p:nvSpPr>
        <p:spPr>
          <a:xfrm>
            <a:off x="2438400" y="1524000"/>
            <a:ext cx="4191000" cy="369332"/>
          </a:xfrm>
          <a:prstGeom prst="rect">
            <a:avLst/>
          </a:prstGeom>
          <a:noFill/>
        </p:spPr>
        <p:txBody>
          <a:bodyPr wrap="square" rtlCol="0">
            <a:spAutoFit/>
          </a:bodyPr>
          <a:lstStyle/>
          <a:p>
            <a:r>
              <a:rPr lang="en-US" dirty="0" smtClean="0"/>
              <a:t>using tens strategies </a:t>
            </a:r>
            <a:endParaRPr lang="en-US" dirty="0"/>
          </a:p>
        </p:txBody>
      </p:sp>
      <p:pic>
        <p:nvPicPr>
          <p:cNvPr id="36"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
        <p:nvSpPr>
          <p:cNvPr id="22" name="Rectangle 21"/>
          <p:cNvSpPr/>
          <p:nvPr/>
        </p:nvSpPr>
        <p:spPr>
          <a:xfrm>
            <a:off x="3886200" y="2133600"/>
            <a:ext cx="838200" cy="3581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73472E-18 5.55556E-6 L -0.16666 5.55556E-6 " pathEditMode="relative" ptsTypes="AA">
                                      <p:cBhvr>
                                        <p:cTn id="6" dur="2000" fill="hold"/>
                                        <p:tgtEl>
                                          <p:spTgt spid="2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unionizing of multiple sets of equal cardinality  </a:t>
            </a:r>
            <a:endParaRPr lang="en-US" dirty="0"/>
          </a:p>
        </p:txBody>
      </p:sp>
      <p:sp>
        <p:nvSpPr>
          <p:cNvPr id="15" name="Smiley Face 14"/>
          <p:cNvSpPr/>
          <p:nvPr/>
        </p:nvSpPr>
        <p:spPr>
          <a:xfrm>
            <a:off x="2209800" y="2819400"/>
            <a:ext cx="838200" cy="838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miley Face 15"/>
          <p:cNvSpPr/>
          <p:nvPr/>
        </p:nvSpPr>
        <p:spPr>
          <a:xfrm>
            <a:off x="2209800" y="3886200"/>
            <a:ext cx="838200" cy="838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miley Face 16"/>
          <p:cNvSpPr/>
          <p:nvPr/>
        </p:nvSpPr>
        <p:spPr>
          <a:xfrm>
            <a:off x="4191000" y="2819400"/>
            <a:ext cx="838200" cy="838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miley Face 17"/>
          <p:cNvSpPr/>
          <p:nvPr/>
        </p:nvSpPr>
        <p:spPr>
          <a:xfrm>
            <a:off x="4191000" y="3886200"/>
            <a:ext cx="838200" cy="838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miley Face 18"/>
          <p:cNvSpPr/>
          <p:nvPr/>
        </p:nvSpPr>
        <p:spPr>
          <a:xfrm>
            <a:off x="6019800" y="2819400"/>
            <a:ext cx="838200" cy="838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miley Face 19"/>
          <p:cNvSpPr/>
          <p:nvPr/>
        </p:nvSpPr>
        <p:spPr>
          <a:xfrm>
            <a:off x="6019800" y="3886200"/>
            <a:ext cx="838200" cy="838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828800" y="2362200"/>
            <a:ext cx="1600200" cy="266700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638800" y="2362200"/>
            <a:ext cx="1600200" cy="266700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733800" y="2362200"/>
            <a:ext cx="1600200" cy="2667000"/>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447800" y="5105400"/>
            <a:ext cx="6248400" cy="369332"/>
          </a:xfrm>
          <a:prstGeom prst="rect">
            <a:avLst/>
          </a:prstGeom>
          <a:noFill/>
        </p:spPr>
        <p:txBody>
          <a:bodyPr wrap="square" rtlCol="0">
            <a:spAutoFit/>
          </a:bodyPr>
          <a:lstStyle/>
          <a:p>
            <a:r>
              <a:rPr lang="en-US" dirty="0" smtClean="0"/>
              <a:t>                2           +              2              +              2</a:t>
            </a:r>
            <a:endParaRPr lang="en-US" dirty="0"/>
          </a:p>
        </p:txBody>
      </p:sp>
      <p:sp>
        <p:nvSpPr>
          <p:cNvPr id="27" name="TextBox 26"/>
          <p:cNvSpPr txBox="1"/>
          <p:nvPr/>
        </p:nvSpPr>
        <p:spPr>
          <a:xfrm>
            <a:off x="3733800" y="5638800"/>
            <a:ext cx="2209800" cy="369332"/>
          </a:xfrm>
          <a:prstGeom prst="rect">
            <a:avLst/>
          </a:prstGeom>
          <a:noFill/>
        </p:spPr>
        <p:txBody>
          <a:bodyPr wrap="square" rtlCol="0">
            <a:spAutoFit/>
          </a:bodyPr>
          <a:lstStyle/>
          <a:p>
            <a:r>
              <a:rPr lang="en-US" dirty="0" smtClean="0"/>
              <a:t>3           x             2</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Mathematics scope and sequence chart"/>
          <p:cNvPicPr>
            <a:picLocks noChangeAspect="1" noChangeArrowheads="1"/>
          </p:cNvPicPr>
          <p:nvPr/>
        </p:nvPicPr>
        <p:blipFill>
          <a:blip r:embed="rId2" cstate="print"/>
          <a:srcRect/>
          <a:stretch>
            <a:fillRect/>
          </a:stretch>
        </p:blipFill>
        <p:spPr bwMode="auto">
          <a:xfrm>
            <a:off x="1143000" y="685800"/>
            <a:ext cx="6781800" cy="551586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students should know </a:t>
            </a:r>
            <a:endParaRPr lang="en-US" dirty="0"/>
          </a:p>
        </p:txBody>
      </p:sp>
      <p:sp>
        <p:nvSpPr>
          <p:cNvPr id="3" name="Rectangle 2"/>
          <p:cNvSpPr/>
          <p:nvPr/>
        </p:nvSpPr>
        <p:spPr>
          <a:xfrm>
            <a:off x="762000" y="1524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by 5th Grade …should have a strong grasp of whole number multiplication </a:t>
            </a:r>
            <a:endParaRPr lang="en-US" sz="2400" dirty="0"/>
          </a:p>
        </p:txBody>
      </p:sp>
      <p:sp>
        <p:nvSpPr>
          <p:cNvPr id="4" name="Rectangle 3"/>
          <p:cNvSpPr/>
          <p:nvPr/>
        </p:nvSpPr>
        <p:spPr>
          <a:xfrm>
            <a:off x="762000" y="25146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Focus on conceptual understanding first </a:t>
            </a:r>
            <a:endParaRPr lang="en-US" sz="2400" dirty="0"/>
          </a:p>
        </p:txBody>
      </p:sp>
      <p:sp>
        <p:nvSpPr>
          <p:cNvPr id="5" name="Rectangle 4"/>
          <p:cNvSpPr/>
          <p:nvPr/>
        </p:nvSpPr>
        <p:spPr>
          <a:xfrm>
            <a:off x="762000" y="35052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Develop habituation (not memorization) of multiplication facts  </a:t>
            </a:r>
            <a:endParaRPr lang="en-US" sz="2400" dirty="0"/>
          </a:p>
        </p:txBody>
      </p:sp>
      <p:sp>
        <p:nvSpPr>
          <p:cNvPr id="6" name="Rectangle 5"/>
          <p:cNvSpPr/>
          <p:nvPr/>
        </p:nvSpPr>
        <p:spPr>
          <a:xfrm>
            <a:off x="762000" y="4572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over practiced procedure knowledge without conceptual understanding leads to difficulty with later problem solving  </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multiplication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recycling “carry” numerals  </a:t>
            </a:r>
            <a:endParaRPr lang="en-US" dirty="0"/>
          </a:p>
        </p:txBody>
      </p:sp>
      <p:sp>
        <p:nvSpPr>
          <p:cNvPr id="4" name="Rectangle 3"/>
          <p:cNvSpPr/>
          <p:nvPr/>
        </p:nvSpPr>
        <p:spPr>
          <a:xfrm>
            <a:off x="3710224" y="2514600"/>
            <a:ext cx="1723549" cy="59093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54</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u="sng"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x19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486</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84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1326</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Freeform 4"/>
          <p:cNvSpPr/>
          <p:nvPr/>
        </p:nvSpPr>
        <p:spPr>
          <a:xfrm>
            <a:off x="4038600" y="2209800"/>
            <a:ext cx="470993" cy="542754"/>
          </a:xfrm>
          <a:custGeom>
            <a:avLst/>
            <a:gdLst>
              <a:gd name="connsiteX0" fmla="*/ 0 w 470993"/>
              <a:gd name="connsiteY0" fmla="*/ 22492 h 542754"/>
              <a:gd name="connsiteX1" fmla="*/ 362607 w 470993"/>
              <a:gd name="connsiteY1" fmla="*/ 38258 h 542754"/>
              <a:gd name="connsiteX2" fmla="*/ 283779 w 470993"/>
              <a:gd name="connsiteY2" fmla="*/ 164382 h 542754"/>
              <a:gd name="connsiteX3" fmla="*/ 252248 w 470993"/>
              <a:gd name="connsiteY3" fmla="*/ 211678 h 542754"/>
              <a:gd name="connsiteX4" fmla="*/ 157655 w 470993"/>
              <a:gd name="connsiteY4" fmla="*/ 258975 h 542754"/>
              <a:gd name="connsiteX5" fmla="*/ 441435 w 470993"/>
              <a:gd name="connsiteY5" fmla="*/ 274740 h 542754"/>
              <a:gd name="connsiteX6" fmla="*/ 425669 w 470993"/>
              <a:gd name="connsiteY6" fmla="*/ 369333 h 542754"/>
              <a:gd name="connsiteX7" fmla="*/ 331076 w 470993"/>
              <a:gd name="connsiteY7" fmla="*/ 432396 h 542754"/>
              <a:gd name="connsiteX8" fmla="*/ 299545 w 470993"/>
              <a:gd name="connsiteY8" fmla="*/ 479692 h 542754"/>
              <a:gd name="connsiteX9" fmla="*/ 189186 w 470993"/>
              <a:gd name="connsiteY9" fmla="*/ 526989 h 542754"/>
              <a:gd name="connsiteX10" fmla="*/ 157655 w 470993"/>
              <a:gd name="connsiteY10" fmla="*/ 542754 h 542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993" h="542754">
                <a:moveTo>
                  <a:pt x="0" y="22492"/>
                </a:moveTo>
                <a:cubicBezTo>
                  <a:pt x="120869" y="27747"/>
                  <a:pt x="247832" y="0"/>
                  <a:pt x="362607" y="38258"/>
                </a:cubicBezTo>
                <a:cubicBezTo>
                  <a:pt x="450161" y="67443"/>
                  <a:pt x="287425" y="161951"/>
                  <a:pt x="283779" y="164382"/>
                </a:cubicBezTo>
                <a:cubicBezTo>
                  <a:pt x="273269" y="180147"/>
                  <a:pt x="265646" y="198280"/>
                  <a:pt x="252248" y="211678"/>
                </a:cubicBezTo>
                <a:cubicBezTo>
                  <a:pt x="221686" y="242240"/>
                  <a:pt x="196123" y="246152"/>
                  <a:pt x="157655" y="258975"/>
                </a:cubicBezTo>
                <a:cubicBezTo>
                  <a:pt x="252248" y="264230"/>
                  <a:pt x="353832" y="238668"/>
                  <a:pt x="441435" y="274740"/>
                </a:cubicBezTo>
                <a:cubicBezTo>
                  <a:pt x="470993" y="286911"/>
                  <a:pt x="444000" y="343145"/>
                  <a:pt x="425669" y="369333"/>
                </a:cubicBezTo>
                <a:cubicBezTo>
                  <a:pt x="403937" y="400378"/>
                  <a:pt x="331076" y="432396"/>
                  <a:pt x="331076" y="432396"/>
                </a:cubicBezTo>
                <a:cubicBezTo>
                  <a:pt x="320566" y="448161"/>
                  <a:pt x="312943" y="466294"/>
                  <a:pt x="299545" y="479692"/>
                </a:cubicBezTo>
                <a:cubicBezTo>
                  <a:pt x="257980" y="521256"/>
                  <a:pt x="243459" y="508898"/>
                  <a:pt x="189186" y="526989"/>
                </a:cubicBezTo>
                <a:cubicBezTo>
                  <a:pt x="178038" y="530705"/>
                  <a:pt x="168165" y="537499"/>
                  <a:pt x="157655" y="542754"/>
                </a:cubicBezTo>
              </a:path>
            </a:pathLst>
          </a:custGeom>
          <a:ln w="571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not regrouping </a:t>
            </a:r>
            <a:r>
              <a:rPr lang="en-US" dirty="0" smtClean="0"/>
              <a:t>in multiple digit  </a:t>
            </a:r>
            <a:endParaRPr lang="en-US" dirty="0"/>
          </a:p>
        </p:txBody>
      </p:sp>
      <p:sp>
        <p:nvSpPr>
          <p:cNvPr id="4" name="Rectangle 3"/>
          <p:cNvSpPr/>
          <p:nvPr/>
        </p:nvSpPr>
        <p:spPr>
          <a:xfrm>
            <a:off x="2743200" y="2819400"/>
            <a:ext cx="954107" cy="34163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17</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x5</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55</a:t>
            </a:r>
            <a:endPar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6248400" y="2819400"/>
            <a:ext cx="954107" cy="34163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23</a:t>
            </a:r>
            <a:endPar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x4</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82</a:t>
            </a:r>
            <a:endPar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ly Designed Instruction in Math PDU Session Seven &amp;quot;&quot;/&gt;&lt;property id=&quot;20307&quot; value=&quot;256&quot;/&gt;&lt;/object&gt;&lt;object type=&quot;3&quot; unique_id=&quot;10005&quot;&gt;&lt;property id=&quot;20148&quot; value=&quot;5&quot;/&gt;&lt;property id=&quot;20300&quot; value=&quot;Slide 3 - &amp;quot;Outcomes for Session Four   &amp;quot;&quot;/&gt;&lt;property id=&quot;20307&quot; value=&quot;295&quot;/&gt;&lt;/object&gt;&lt;object type=&quot;3&quot; unique_id=&quot;11649&quot;&gt;&lt;property id=&quot;20148&quot; value=&quot;5&quot;/&gt;&lt;property id=&quot;20300&quot; value=&quot;Slide 2 - &amp;quot;Text &amp;quot;&quot;/&gt;&lt;property id=&quot;20307&quot; value=&quot;312&quot;/&gt;&lt;/object&gt;&lt;object type=&quot;3&quot; unique_id=&quot;20442&quot;&gt;&lt;property id=&quot;20148&quot; value=&quot;5&quot;/&gt;&lt;property id=&quot;20300&quot; value=&quot;Slide 4 - &amp;quot;Multiplication  &amp;amp;#x09;&amp;quot;&quot;/&gt;&lt;property id=&quot;20307&quot; value=&quot;375&quot;/&gt;&lt;/object&gt;&lt;object type=&quot;3&quot; unique_id=&quot;27241&quot;&gt;&lt;property id=&quot;20148&quot; value=&quot;5&quot;/&gt;&lt;property id=&quot;20300&quot; value=&quot;Slide 5 - &amp;quot;A unionizing of multiple sets of equal cardinality  &amp;quot;&quot;/&gt;&lt;property id=&quot;20307&quot; value=&quot;443&quot;/&gt;&lt;/object&gt;&lt;object type=&quot;3&quot; unique_id=&quot;27242&quot;&gt;&lt;property id=&quot;20148&quot; value=&quot;5&quot;/&gt;&lt;property id=&quot;20300&quot; value=&quot;Slide 6&quot;/&gt;&lt;property id=&quot;20307&quot; value=&quot;452&quot;/&gt;&lt;/object&gt;&lt;object type=&quot;3&quot; unique_id=&quot;27243&quot;&gt;&lt;property id=&quot;20148&quot; value=&quot;5&quot;/&gt;&lt;property id=&quot;20300&quot; value=&quot;Slide 7 - &amp;quot;What students should know &amp;quot;&quot;/&gt;&lt;property id=&quot;20307&quot; value=&quot;444&quot;/&gt;&lt;/object&gt;&lt;object type=&quot;3&quot; unique_id=&quot;27244&quot;&gt;&lt;property id=&quot;20148&quot; value=&quot;5&quot;/&gt;&lt;property id=&quot;20300&quot; value=&quot;Slide 8 - &amp;quot;Common Errors with multiplication &amp;quot;&quot;/&gt;&lt;property id=&quot;20307&quot; value=&quot;445&quot;/&gt;&lt;/object&gt;&lt;object type=&quot;3&quot; unique_id=&quot;27245&quot;&gt;&lt;property id=&quot;20148&quot; value=&quot;5&quot;/&gt;&lt;property id=&quot;20300&quot; value=&quot;Slide 9 - &amp;quot;Common Errors with addition &amp;quot;&quot;/&gt;&lt;property id=&quot;20307&quot; value=&quot;446&quot;/&gt;&lt;/object&gt;&lt;object type=&quot;3&quot; unique_id=&quot;27246&quot;&gt;&lt;property id=&quot;20148&quot; value=&quot;5&quot;/&gt;&lt;property id=&quot;20300&quot; value=&quot;Slide 10 - &amp;quot;Common Errors with addition &amp;quot;&quot;/&gt;&lt;property id=&quot;20307&quot; value=&quot;447&quot;/&gt;&lt;/object&gt;&lt;object type=&quot;3&quot; unique_id=&quot;27251&quot;&gt;&lt;property id=&quot;20148&quot; value=&quot;5&quot;/&gt;&lt;property id=&quot;20300&quot; value=&quot;Slide 11 - &amp;quot;Multiplying with Arrays &amp;quot;&quot;/&gt;&lt;property id=&quot;20307&quot; value=&quot;453&quot;/&gt;&lt;/object&gt;&lt;object type=&quot;3&quot; unique_id=&quot;27252&quot;&gt;&lt;property id=&quot;20148&quot; value=&quot;5&quot;/&gt;&lt;property id=&quot;20300&quot; value=&quot;Slide 12 - &amp;quot;Multiplying with a One-Digit Multiplier &amp;quot;&quot;/&gt;&lt;property id=&quot;20307&quot; value=&quot;454&quot;/&gt;&lt;/object&gt;&lt;object type=&quot;3&quot; unique_id=&quot;27253&quot;&gt;&lt;property id=&quot;20148&quot; value=&quot;5&quot;/&gt;&lt;property id=&quot;20300&quot; value=&quot;Slide 13 - &amp;quot;Multiply by 5 &amp;quot;&quot;/&gt;&lt;property id=&quot;20307&quot; value=&quot;455&quot;/&gt;&lt;/object&gt;&lt;object type=&quot;3&quot; unique_id=&quot;27254&quot;&gt;&lt;property id=&quot;20148&quot; value=&quot;5&quot;/&gt;&lt;property id=&quot;20300&quot; value=&quot;Slide 16 - &amp;quot;Multiplication Fact Strategies &amp;quot;&quot;/&gt;&lt;property id=&quot;20307&quot; value=&quot;456&quot;/&gt;&lt;/object&gt;&lt;object type=&quot;3&quot; unique_id=&quot;27272&quot;&gt;&lt;property id=&quot;20148&quot; value=&quot;5&quot;/&gt;&lt;property id=&quot;20300&quot; value=&quot;Slide 27 - &amp;quot;Division   &amp;amp;#x09;&amp;quot;&quot;/&gt;&lt;property id=&quot;20307&quot; value=&quot;440&quot;/&gt;&lt;/object&gt;&lt;object type=&quot;3&quot; unique_id=&quot;27273&quot;&gt;&lt;property id=&quot;20148&quot; value=&quot;5&quot;/&gt;&lt;property id=&quot;20300&quot; value=&quot;Slide 28 - &amp;quot;Partitioning &amp;amp; Measurement &amp;quot;&quot;/&gt;&lt;property id=&quot;20307&quot; value=&quot;477&quot;/&gt;&lt;/object&gt;&lt;object type=&quot;3&quot; unique_id=&quot;27274&quot;&gt;&lt;property id=&quot;20148&quot; value=&quot;5&quot;/&gt;&lt;property id=&quot;20300&quot; value=&quot;Slide 30 - &amp;quot;What students should know &amp;quot;&quot;/&gt;&lt;property id=&quot;20307&quot; value=&quot;478&quot;/&gt;&lt;/object&gt;&lt;object type=&quot;3&quot; unique_id=&quot;27275&quot;&gt;&lt;property id=&quot;20148&quot; value=&quot;5&quot;/&gt;&lt;property id=&quot;20300&quot; value=&quot;Slide 32 - &amp;quot;Common Errors with Division &amp;quot;&quot;/&gt;&lt;property id=&quot;20307&quot; value=&quot;479&quot;/&gt;&lt;/object&gt;&lt;object type=&quot;3&quot; unique_id=&quot;27281&quot;&gt;&lt;property id=&quot;20148&quot; value=&quot;5&quot;/&gt;&lt;property id=&quot;20300&quot; value=&quot;Slide 34 - &amp;quot;Division Intervention: Factored Pairs  &amp;quot;&quot;/&gt;&lt;property id=&quot;20307&quot; value=&quot;485&quot;/&gt;&lt;/object&gt;&lt;object type=&quot;3&quot; unique_id=&quot;30665&quot;&gt;&lt;property id=&quot;20148&quot; value=&quot;5&quot;/&gt;&lt;property id=&quot;20300&quot; value=&quot;Slide 14 - &amp;quot;Multiplying 2-digit number  &amp;quot;&quot;/&gt;&lt;property id=&quot;20307&quot; value=&quot;504&quot;/&gt;&lt;/object&gt;&lt;object type=&quot;3&quot; unique_id=&quot;30666&quot;&gt;&lt;property id=&quot;20148&quot; value=&quot;5&quot;/&gt;&lt;property id=&quot;20300&quot; value=&quot;Slide 15 - &amp;quot;Multiplying by Ten&amp;quot;&quot;/&gt;&lt;property id=&quot;20307&quot; value=&quot;505&quot;/&gt;&lt;/object&gt;&lt;object type=&quot;3&quot; unique_id=&quot;30667&quot;&gt;&lt;property id=&quot;20148&quot; value=&quot;5&quot;/&gt;&lt;property id=&quot;20300&quot; value=&quot;Slide 17 - &amp;quot;Multiplication Fact Strategies &amp;quot;&quot;/&gt;&lt;property id=&quot;20307&quot; value=&quot;506&quot;/&gt;&lt;/object&gt;&lt;object type=&quot;3&quot; unique_id=&quot;30668&quot;&gt;&lt;property id=&quot;20148&quot; value=&quot;5&quot;/&gt;&lt;property id=&quot;20300&quot; value=&quot;Slide 18 - &amp;quot;Multiplication Fact Strategies &amp;quot;&quot;/&gt;&lt;property id=&quot;20307&quot; value=&quot;507&quot;/&gt;&lt;/object&gt;&lt;object type=&quot;3&quot; unique_id=&quot;30669&quot;&gt;&lt;property id=&quot;20148&quot; value=&quot;5&quot;/&gt;&lt;property id=&quot;20300&quot; value=&quot;Slide 19 - &amp;quot;Multiplication Fact Strategies &amp;quot;&quot;/&gt;&lt;property id=&quot;20307&quot; value=&quot;508&quot;/&gt;&lt;/object&gt;&lt;object type=&quot;3&quot; unique_id=&quot;30670&quot;&gt;&lt;property id=&quot;20148&quot; value=&quot;5&quot;/&gt;&lt;property id=&quot;20300&quot; value=&quot;Slide 20 - &amp;quot;Multiplication Fact Strategies &amp;quot;&quot;/&gt;&lt;property id=&quot;20307&quot; value=&quot;509&quot;/&gt;&lt;/object&gt;&lt;object type=&quot;3&quot; unique_id=&quot;30671&quot;&gt;&lt;property id=&quot;20148&quot; value=&quot;5&quot;/&gt;&lt;property id=&quot;20300&quot; value=&quot;Slide 21 - &amp;quot;Multiplication Fact Strategies &amp;quot;&quot;/&gt;&lt;property id=&quot;20307&quot; value=&quot;510&quot;/&gt;&lt;/object&gt;&lt;object type=&quot;3&quot; unique_id=&quot;30672&quot;&gt;&lt;property id=&quot;20148&quot; value=&quot;5&quot;/&gt;&lt;property id=&quot;20300&quot; value=&quot;Slide 22 - &amp;quot;Multiplication Fact Strategies &amp;quot;&quot;/&gt;&lt;property id=&quot;20307&quot; value=&quot;511&quot;/&gt;&lt;/object&gt;&lt;object type=&quot;3&quot; unique_id=&quot;30673&quot;&gt;&lt;property id=&quot;20148&quot; value=&quot;5&quot;/&gt;&lt;property id=&quot;20300&quot; value=&quot;Slide 23 - &amp;quot;Multiplication Fact Strategies &amp;quot;&quot;/&gt;&lt;property id=&quot;20307&quot; value=&quot;512&quot;/&gt;&lt;/object&gt;&lt;object type=&quot;3&quot; unique_id=&quot;30674&quot;&gt;&lt;property id=&quot;20148&quot; value=&quot;5&quot;/&gt;&lt;property id=&quot;20300&quot; value=&quot;Slide 24 - &amp;quot;Origo Box of Facts Multiplication &amp;quot;&quot;/&gt;&lt;property id=&quot;20307&quot; value=&quot;513&quot;/&gt;&lt;/object&gt;&lt;object type=&quot;3&quot; unique_id=&quot;30675&quot;&gt;&lt;property id=&quot;20148&quot; value=&quot;5&quot;/&gt;&lt;property id=&quot;20300&quot; value=&quot;Slide 25 - &amp;quot;Origo Box of&amp;#x0D;&amp;#x0A; Facts &amp;#x0D;&amp;#x0A;Multiplication &amp;quot;&quot;/&gt;&lt;property id=&quot;20307&quot; value=&quot;515&quot;/&gt;&lt;/object&gt;&lt;object type=&quot;3&quot; unique_id=&quot;30676&quot;&gt;&lt;property id=&quot;20148&quot; value=&quot;5&quot;/&gt;&lt;property id=&quot;20300&quot; value=&quot;Slide 26 - &amp;quot;Origo Box of&amp;#x0D;&amp;#x0A; Facts &amp;#x0D;&amp;#x0A;Multiplication &amp;quot;&quot;/&gt;&lt;property id=&quot;20307&quot; value=&quot;516&quot;/&gt;&lt;/object&gt;&lt;object type=&quot;3&quot; unique_id=&quot;30677&quot;&gt;&lt;property id=&quot;20148&quot; value=&quot;5&quot;/&gt;&lt;property id=&quot;20300&quot; value=&quot;Slide 29 - &amp;quot;Partitioning &amp;amp; Measurement &amp;quot;&quot;/&gt;&lt;property id=&quot;20307&quot; value=&quot;517&quot;/&gt;&lt;/object&gt;&lt;object type=&quot;3&quot; unique_id=&quot;30678&quot;&gt;&lt;property id=&quot;20148&quot; value=&quot;5&quot;/&gt;&lt;property id=&quot;20300&quot; value=&quot;Slide 31 - &amp;quot;Common Errors with Division &amp;quot;&quot;/&gt;&lt;property id=&quot;20307&quot; value=&quot;518&quot;/&gt;&lt;/object&gt;&lt;object type=&quot;3&quot; unique_id=&quot;30679&quot;&gt;&lt;property id=&quot;20148&quot; value=&quot;5&quot;/&gt;&lt;property id=&quot;20300&quot; value=&quot;Slide 33 - &amp;quot;Common Errors with Division &amp;quot;&quot;/&gt;&lt;property id=&quot;20307&quot; value=&quot;519&quot;/&gt;&lt;/object&gt;&lt;object type=&quot;3&quot; unique_id=&quot;31182&quot;&gt;&lt;property id=&quot;20148&quot; value=&quot;5&quot;/&gt;&lt;property id=&quot;20300&quot; value=&quot;Slide 35 - &amp;quot;Division Intervention: Concept  &amp;quot;&quot;/&gt;&lt;property id=&quot;20307&quot; value=&quot;520&quot;/&gt;&lt;/object&gt;&lt;object type=&quot;3&quot; unique_id=&quot;31183&quot;&gt;&lt;property id=&quot;20148&quot; value=&quot;5&quot;/&gt;&lt;property id=&quot;20300&quot; value=&quot;Slide 36 - &amp;quot;Division Intervention: 1-digit divisor   &amp;quot;&quot;/&gt;&lt;property id=&quot;20307&quot; value=&quot;521&quot;/&gt;&lt;/object&gt;&lt;object type=&quot;3&quot; unique_id=&quot;31184&quot;&gt;&lt;property id=&quot;20148&quot; value=&quot;5&quot;/&gt;&lt;property id=&quot;20300&quot; value=&quot;Slide 37 - &amp;quot;Division Intervention: 2-digit divisor   &amp;quot;&quot;/&gt;&lt;property id=&quot;20307&quot; value=&quot;522&quot;/&gt;&lt;/object&gt;&lt;object type=&quot;3&quot; unique_id=&quot;31185&quot;&gt;&lt;property id=&quot;20148&quot; value=&quot;5&quot;/&gt;&lt;property id=&quot;20300&quot; value=&quot;Slide 38 - &amp;quot;Division Intervention: Multiple of 10&amp;quot;&quot;/&gt;&lt;property id=&quot;20307&quot; value=&quot;523&quot;/&gt;&lt;/object&gt;&lt;object type=&quot;3&quot; unique_id=&quot;31554&quot;&gt;&lt;property id=&quot;20148&quot; value=&quot;5&quot;/&gt;&lt;property id=&quot;20300&quot; value=&quot;Slide 39 - &amp;quot;Origo Box of Facts Think Multiplication Division  &amp;quot;&quot;/&gt;&lt;property id=&quot;20307&quot; value=&quot;524&quot;/&gt;&lt;/object&gt;&lt;object type=&quot;3&quot; unique_id=&quot;31555&quot;&gt;&lt;property id=&quot;20148&quot; value=&quot;5&quot;/&gt;&lt;property id=&quot;20300&quot; value=&quot;Slide 40 - &amp;quot;Origo Box of Facts Missing       Factor Division Cards &amp;quot;&quot;/&gt;&lt;property id=&quot;20307&quot; value=&quot;526&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4976</TotalTime>
  <Words>1209</Words>
  <Application>Microsoft Office PowerPoint</Application>
  <PresentationFormat>On-screen Show (4:3)</PresentationFormat>
  <Paragraphs>211</Paragraphs>
  <Slides>40</Slides>
  <Notes>12</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Equity</vt:lpstr>
      <vt:lpstr>Specially Designed Instruction in Math PDU Session Seven </vt:lpstr>
      <vt:lpstr>Text </vt:lpstr>
      <vt:lpstr>Outcomes for Session Four   </vt:lpstr>
      <vt:lpstr>Multiplication   </vt:lpstr>
      <vt:lpstr>A unionizing of multiple sets of equal cardinality  </vt:lpstr>
      <vt:lpstr>Slide 6</vt:lpstr>
      <vt:lpstr>What students should know </vt:lpstr>
      <vt:lpstr>Common Errors with multiplication </vt:lpstr>
      <vt:lpstr>Common Errors with addition </vt:lpstr>
      <vt:lpstr>Common Errors with addition </vt:lpstr>
      <vt:lpstr>Multiplying with Arrays </vt:lpstr>
      <vt:lpstr>Multiplying with a One-Digit Multiplier </vt:lpstr>
      <vt:lpstr>Multiply by 5 </vt:lpstr>
      <vt:lpstr>Multiplying 2-digit number  </vt:lpstr>
      <vt:lpstr>Multiplying by Ten</vt:lpstr>
      <vt:lpstr>Multiplication Fact Strategies </vt:lpstr>
      <vt:lpstr>Multiplication Fact Strategies </vt:lpstr>
      <vt:lpstr>Multiplication Fact Strategies </vt:lpstr>
      <vt:lpstr>Multiplication Fact Strategies </vt:lpstr>
      <vt:lpstr>Multiplication Fact Strategies </vt:lpstr>
      <vt:lpstr>Multiplication Fact Strategies </vt:lpstr>
      <vt:lpstr>Multiplication Fact Strategies </vt:lpstr>
      <vt:lpstr>Multiplication Fact Strategies </vt:lpstr>
      <vt:lpstr>Origo Box of Facts Multiplication </vt:lpstr>
      <vt:lpstr>Origo Box of  Facts  Multiplication </vt:lpstr>
      <vt:lpstr>Origo Box of  Facts  Multiplication </vt:lpstr>
      <vt:lpstr>Division    </vt:lpstr>
      <vt:lpstr>Partitioning &amp; Measurement </vt:lpstr>
      <vt:lpstr>Partitioning &amp; Measurement </vt:lpstr>
      <vt:lpstr>What students should know </vt:lpstr>
      <vt:lpstr>Common Errors with Division </vt:lpstr>
      <vt:lpstr>Common Errors with Division </vt:lpstr>
      <vt:lpstr>Common Errors with Division </vt:lpstr>
      <vt:lpstr>Division Intervention: Factored Pairs  </vt:lpstr>
      <vt:lpstr>Division Intervention: Concept  </vt:lpstr>
      <vt:lpstr>Division Intervention: 1-digit divisor   </vt:lpstr>
      <vt:lpstr>Division Intervention: 2-digit divisor   </vt:lpstr>
      <vt:lpstr>Division Intervention: Multiple of 10</vt:lpstr>
      <vt:lpstr>Origo Box of Facts Think Multiplication Division  </vt:lpstr>
      <vt:lpstr>Origo Box of Facts Missing       Factor Division Cards </vt:lpstr>
    </vt:vector>
  </TitlesOfParts>
  <Company>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around Math Instruction for Students with Disabilities</dc:title>
  <dc:creator>Robert Frantum-Allen</dc:creator>
  <cp:lastModifiedBy>Robert Frantum-Allen</cp:lastModifiedBy>
  <cp:revision>99</cp:revision>
  <dcterms:created xsi:type="dcterms:W3CDTF">2012-05-10T03:16:01Z</dcterms:created>
  <dcterms:modified xsi:type="dcterms:W3CDTF">2013-04-23T20:37:38Z</dcterms:modified>
</cp:coreProperties>
</file>